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401" r:id="rId3"/>
    <p:sldId id="441" r:id="rId4"/>
    <p:sldId id="408" r:id="rId5"/>
    <p:sldId id="374" r:id="rId6"/>
    <p:sldId id="390" r:id="rId7"/>
    <p:sldId id="385" r:id="rId8"/>
    <p:sldId id="420" r:id="rId9"/>
    <p:sldId id="434" r:id="rId10"/>
    <p:sldId id="435" r:id="rId11"/>
    <p:sldId id="422" r:id="rId12"/>
    <p:sldId id="421" r:id="rId13"/>
    <p:sldId id="439" r:id="rId14"/>
    <p:sldId id="370" r:id="rId15"/>
    <p:sldId id="404" r:id="rId16"/>
    <p:sldId id="335" r:id="rId17"/>
    <p:sldId id="413" r:id="rId18"/>
    <p:sldId id="412" r:id="rId19"/>
    <p:sldId id="418" r:id="rId20"/>
    <p:sldId id="426" r:id="rId21"/>
    <p:sldId id="386" r:id="rId22"/>
    <p:sldId id="383" r:id="rId23"/>
    <p:sldId id="442" r:id="rId24"/>
    <p:sldId id="387" r:id="rId25"/>
    <p:sldId id="393" r:id="rId26"/>
    <p:sldId id="415" r:id="rId27"/>
    <p:sldId id="409" r:id="rId28"/>
    <p:sldId id="411" r:id="rId29"/>
    <p:sldId id="430" r:id="rId30"/>
    <p:sldId id="389" r:id="rId31"/>
    <p:sldId id="392" r:id="rId32"/>
    <p:sldId id="431" r:id="rId33"/>
    <p:sldId id="440" r:id="rId34"/>
    <p:sldId id="432" r:id="rId35"/>
    <p:sldId id="437" r:id="rId36"/>
    <p:sldId id="438" r:id="rId37"/>
    <p:sldId id="290" r:id="rId38"/>
    <p:sldId id="398" r:id="rId39"/>
    <p:sldId id="323" r:id="rId4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86226"/>
    <a:srgbClr val="FFFFCC"/>
    <a:srgbClr val="FFCC00"/>
    <a:srgbClr val="FF9900"/>
    <a:srgbClr val="FF9999"/>
    <a:srgbClr val="99CCFF"/>
    <a:srgbClr val="C04E97"/>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4" autoAdjust="0"/>
    <p:restoredTop sz="94660"/>
  </p:normalViewPr>
  <p:slideViewPr>
    <p:cSldViewPr>
      <p:cViewPr varScale="1">
        <p:scale>
          <a:sx n="63" d="100"/>
          <a:sy n="63" d="100"/>
        </p:scale>
        <p:origin x="140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6260e1d4afd57372/Desktop/Documents/Presentations/SUNY%20Global%20Media/2019/charts/Excel%20speaker%20marke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0" i="0" u="none" strike="noStrike" baseline="0" dirty="0">
                <a:solidFill>
                  <a:srgbClr val="0070C0"/>
                </a:solidFill>
                <a:effectLst/>
              </a:rPr>
              <a:t>Average Annual E-book Reading in China</a:t>
            </a:r>
            <a:endParaRPr lang="en-US" b="0" dirty="0">
              <a:solidFill>
                <a:srgbClr val="0070C0"/>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092198891805192"/>
          <c:y val="0.19313613758806464"/>
          <c:w val="0.79680533683289589"/>
          <c:h val="0.56488707003729799"/>
        </c:manualLayout>
      </c:layout>
      <c:lineChart>
        <c:grouping val="standard"/>
        <c:varyColors val="0"/>
        <c:ser>
          <c:idx val="0"/>
          <c:order val="0"/>
          <c:tx>
            <c:strRef>
              <c:f>Sheet1!$B$1</c:f>
              <c:strCache>
                <c:ptCount val="1"/>
                <c:pt idx="0">
                  <c:v>Ebooks</c:v>
                </c:pt>
              </c:strCache>
            </c:strRef>
          </c:tx>
          <c:spPr>
            <a:ln w="28575" cap="rnd">
              <a:solidFill>
                <a:schemeClr val="accent1"/>
              </a:solidFill>
              <a:round/>
            </a:ln>
            <a:effectLst/>
          </c:spPr>
          <c:marker>
            <c:symbol val="none"/>
          </c:marker>
          <c:cat>
            <c:numRef>
              <c:f>Sheet1!$A$2:$A$6</c:f>
              <c:numCache>
                <c:formatCode>General</c:formatCode>
                <c:ptCount val="5"/>
                <c:pt idx="0">
                  <c:v>2012</c:v>
                </c:pt>
                <c:pt idx="1">
                  <c:v>2015</c:v>
                </c:pt>
                <c:pt idx="2">
                  <c:v>2016</c:v>
                </c:pt>
                <c:pt idx="3">
                  <c:v>2017</c:v>
                </c:pt>
                <c:pt idx="4">
                  <c:v>2018</c:v>
                </c:pt>
              </c:numCache>
            </c:numRef>
          </c:cat>
          <c:val>
            <c:numRef>
              <c:f>Sheet1!$B$2:$B$6</c:f>
              <c:numCache>
                <c:formatCode>General</c:formatCode>
                <c:ptCount val="5"/>
                <c:pt idx="0">
                  <c:v>2.25</c:v>
                </c:pt>
                <c:pt idx="1">
                  <c:v>3.22</c:v>
                </c:pt>
                <c:pt idx="2">
                  <c:v>3.21</c:v>
                </c:pt>
                <c:pt idx="3">
                  <c:v>3.12</c:v>
                </c:pt>
                <c:pt idx="4">
                  <c:v>3.32</c:v>
                </c:pt>
              </c:numCache>
            </c:numRef>
          </c:val>
          <c:smooth val="0"/>
          <c:extLst>
            <c:ext xmlns:c16="http://schemas.microsoft.com/office/drawing/2014/chart" uri="{C3380CC4-5D6E-409C-BE32-E72D297353CC}">
              <c16:uniqueId val="{00000000-C64A-42AA-BFC6-A61B53CF4D26}"/>
            </c:ext>
          </c:extLst>
        </c:ser>
        <c:ser>
          <c:idx val="1"/>
          <c:order val="1"/>
          <c:tx>
            <c:strRef>
              <c:f>Sheet1!$C$1</c:f>
              <c:strCache>
                <c:ptCount val="1"/>
                <c:pt idx="0">
                  <c:v>Print Books</c:v>
                </c:pt>
              </c:strCache>
            </c:strRef>
          </c:tx>
          <c:spPr>
            <a:ln w="28575" cap="rnd">
              <a:solidFill>
                <a:schemeClr val="accent2"/>
              </a:solidFill>
              <a:round/>
            </a:ln>
            <a:effectLst/>
          </c:spPr>
          <c:marker>
            <c:symbol val="none"/>
          </c:marker>
          <c:cat>
            <c:numRef>
              <c:f>Sheet1!$A$2:$A$6</c:f>
              <c:numCache>
                <c:formatCode>General</c:formatCode>
                <c:ptCount val="5"/>
                <c:pt idx="0">
                  <c:v>2012</c:v>
                </c:pt>
                <c:pt idx="1">
                  <c:v>2015</c:v>
                </c:pt>
                <c:pt idx="2">
                  <c:v>2016</c:v>
                </c:pt>
                <c:pt idx="3">
                  <c:v>2017</c:v>
                </c:pt>
                <c:pt idx="4">
                  <c:v>2018</c:v>
                </c:pt>
              </c:numCache>
            </c:numRef>
          </c:cat>
          <c:val>
            <c:numRef>
              <c:f>Sheet1!$C$2:$C$6</c:f>
              <c:numCache>
                <c:formatCode>General</c:formatCode>
                <c:ptCount val="5"/>
                <c:pt idx="0">
                  <c:v>4.3899999999999997</c:v>
                </c:pt>
                <c:pt idx="1">
                  <c:v>4.5599999999999996</c:v>
                </c:pt>
                <c:pt idx="2">
                  <c:v>4.6500000000000004</c:v>
                </c:pt>
                <c:pt idx="3">
                  <c:v>4.66</c:v>
                </c:pt>
                <c:pt idx="4">
                  <c:v>4.76</c:v>
                </c:pt>
              </c:numCache>
            </c:numRef>
          </c:val>
          <c:smooth val="0"/>
          <c:extLst>
            <c:ext xmlns:c16="http://schemas.microsoft.com/office/drawing/2014/chart" uri="{C3380CC4-5D6E-409C-BE32-E72D297353CC}">
              <c16:uniqueId val="{00000003-C64A-42AA-BFC6-A61B53CF4D26}"/>
            </c:ext>
          </c:extLst>
        </c:ser>
        <c:dLbls>
          <c:showLegendKey val="0"/>
          <c:showVal val="0"/>
          <c:showCatName val="0"/>
          <c:showSerName val="0"/>
          <c:showPercent val="0"/>
          <c:showBubbleSize val="0"/>
        </c:dLbls>
        <c:smooth val="0"/>
        <c:axId val="701757096"/>
        <c:axId val="701756440"/>
      </c:lineChart>
      <c:catAx>
        <c:axId val="70175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01756440"/>
        <c:crosses val="autoZero"/>
        <c:auto val="1"/>
        <c:lblAlgn val="ctr"/>
        <c:lblOffset val="100"/>
        <c:noMultiLvlLbl val="0"/>
      </c:catAx>
      <c:valAx>
        <c:axId val="701756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01757096"/>
        <c:crosses val="autoZero"/>
        <c:crossBetween val="between"/>
      </c:valAx>
      <c:spPr>
        <a:noFill/>
        <a:ln>
          <a:noFill/>
        </a:ln>
        <a:effectLst/>
      </c:spPr>
    </c:plotArea>
    <c:legend>
      <c:legendPos val="b"/>
      <c:layout>
        <c:manualLayout>
          <c:xMode val="edge"/>
          <c:yMode val="edge"/>
          <c:x val="0.32820637588840723"/>
          <c:y val="0.88831606575493849"/>
          <c:w val="0.31064083281724614"/>
          <c:h val="8.9754109683657962E-2"/>
        </c:manualLayout>
      </c:layout>
      <c:overlay val="0"/>
      <c:spPr>
        <a:noFill/>
        <a:ln>
          <a:solidFill>
            <a:srgbClr val="0070C0"/>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70C0"/>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0070C0"/>
                </a:solidFill>
              </a:rPr>
              <a:t>Listening to audiobooks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Chinese adults listening to audiobooks</c:v>
                </c:pt>
              </c:strCache>
            </c:strRef>
          </c:tx>
          <c:spPr>
            <a:solidFill>
              <a:srgbClr val="7030A0"/>
            </a:solidFill>
            <a:ln>
              <a:solidFill>
                <a:srgbClr val="7030A0"/>
              </a:solidFill>
            </a:ln>
            <a:effectLst/>
          </c:spPr>
          <c:invertIfNegative val="0"/>
          <c:cat>
            <c:numRef>
              <c:f>Sheet1!$A$2:$A$4</c:f>
              <c:numCache>
                <c:formatCode>General</c:formatCode>
                <c:ptCount val="3"/>
                <c:pt idx="0">
                  <c:v>2016</c:v>
                </c:pt>
                <c:pt idx="1">
                  <c:v>2017</c:v>
                </c:pt>
                <c:pt idx="2">
                  <c:v>2018</c:v>
                </c:pt>
              </c:numCache>
            </c:numRef>
          </c:cat>
          <c:val>
            <c:numRef>
              <c:f>Sheet1!$B$2:$B$4</c:f>
              <c:numCache>
                <c:formatCode>General</c:formatCode>
                <c:ptCount val="3"/>
                <c:pt idx="0">
                  <c:v>17</c:v>
                </c:pt>
                <c:pt idx="1">
                  <c:v>22.8</c:v>
                </c:pt>
                <c:pt idx="2">
                  <c:v>30</c:v>
                </c:pt>
              </c:numCache>
            </c:numRef>
          </c:val>
          <c:extLst>
            <c:ext xmlns:c16="http://schemas.microsoft.com/office/drawing/2014/chart" uri="{C3380CC4-5D6E-409C-BE32-E72D297353CC}">
              <c16:uniqueId val="{00000000-315D-43B5-8A41-C9D4F714B25B}"/>
            </c:ext>
          </c:extLst>
        </c:ser>
        <c:dLbls>
          <c:showLegendKey val="0"/>
          <c:showVal val="0"/>
          <c:showCatName val="0"/>
          <c:showSerName val="0"/>
          <c:showPercent val="0"/>
          <c:showBubbleSize val="0"/>
        </c:dLbls>
        <c:gapWidth val="219"/>
        <c:overlap val="-27"/>
        <c:axId val="794672880"/>
        <c:axId val="794673208"/>
      </c:barChart>
      <c:catAx>
        <c:axId val="79467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4673208"/>
        <c:crosses val="autoZero"/>
        <c:auto val="1"/>
        <c:lblAlgn val="ctr"/>
        <c:lblOffset val="100"/>
        <c:noMultiLvlLbl val="0"/>
      </c:catAx>
      <c:valAx>
        <c:axId val="794673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467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7030A0"/>
      </a:solid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 of US ebook market in units</c:v>
                </c:pt>
              </c:strCache>
            </c:strRef>
          </c:tx>
          <c:explosion val="25"/>
          <c:dLbls>
            <c:dLbl>
              <c:idx val="0"/>
              <c:tx>
                <c:rich>
                  <a:bodyPr/>
                  <a:lstStyle/>
                  <a:p>
                    <a:fld id="{C8C753E4-C23A-4627-8F09-727B07D01C57}" type="CATEGORYNAME">
                      <a:rPr lang="en-US"/>
                      <a:pPr/>
                      <a:t>[CATEGORY NAME]</a:t>
                    </a:fld>
                    <a:r>
                      <a:rPr lang="en-US" baseline="0" dirty="0"/>
                      <a:t>, 83%</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85B-4639-ACBA-970C4F536219}"/>
                </c:ext>
              </c:extLst>
            </c:dLbl>
            <c:dLbl>
              <c:idx val="1"/>
              <c:tx>
                <c:rich>
                  <a:bodyPr/>
                  <a:lstStyle/>
                  <a:p>
                    <a:fld id="{602F685F-3E9C-470F-9B17-53BC2D4BED2D}" type="CATEGORYNAME">
                      <a:rPr lang="en-US"/>
                      <a:pPr/>
                      <a:t>[CATEGORY NAME]</a:t>
                    </a:fld>
                    <a:r>
                      <a:rPr lang="en-US" baseline="0" dirty="0"/>
                      <a:t>, 8%</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5B-4639-ACBA-970C4F536219}"/>
                </c:ext>
              </c:extLst>
            </c:dLbl>
            <c:dLbl>
              <c:idx val="2"/>
              <c:tx>
                <c:rich>
                  <a:bodyPr/>
                  <a:lstStyle/>
                  <a:p>
                    <a:fld id="{80B3DACD-3D29-498D-A79B-1585538B5B42}" type="CATEGORYNAME">
                      <a:rPr lang="en-US"/>
                      <a:pPr/>
                      <a:t>[CATEGORY NAME]</a:t>
                    </a:fld>
                    <a:r>
                      <a:rPr lang="en-US" baseline="0" dirty="0"/>
                      <a:t>, 4%</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85B-4639-ACBA-970C4F536219}"/>
                </c:ext>
              </c:extLst>
            </c:dLbl>
            <c:dLbl>
              <c:idx val="3"/>
              <c:tx>
                <c:rich>
                  <a:bodyPr/>
                  <a:lstStyle/>
                  <a:p>
                    <a:fld id="{43CE43C6-19C4-4DBD-80A8-CB609A6822A5}" type="CATEGORYNAME">
                      <a:rPr lang="en-US"/>
                      <a:pPr/>
                      <a:t>[CATEGORY NAME]</a:t>
                    </a:fld>
                    <a:r>
                      <a:rPr lang="en-US" baseline="0" dirty="0"/>
                      <a:t>, 3%</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C29-49C4-8139-9BDA03E45663}"/>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Sheet1!$A$2:$A$6</c:f>
              <c:strCache>
                <c:ptCount val="5"/>
                <c:pt idx="0">
                  <c:v>Amazon</c:v>
                </c:pt>
                <c:pt idx="1">
                  <c:v>Apple</c:v>
                </c:pt>
                <c:pt idx="2">
                  <c:v>Barnes &amp; Noble</c:v>
                </c:pt>
                <c:pt idx="3">
                  <c:v>Kobo</c:v>
                </c:pt>
                <c:pt idx="4">
                  <c:v>Google Play</c:v>
                </c:pt>
              </c:strCache>
            </c:strRef>
          </c:cat>
          <c:val>
            <c:numRef>
              <c:f>Sheet1!$B$2:$B$6</c:f>
              <c:numCache>
                <c:formatCode>0%</c:formatCode>
                <c:ptCount val="5"/>
                <c:pt idx="0">
                  <c:v>0.74000000000000099</c:v>
                </c:pt>
                <c:pt idx="1">
                  <c:v>0.11</c:v>
                </c:pt>
                <c:pt idx="2">
                  <c:v>8.0000000000000043E-2</c:v>
                </c:pt>
                <c:pt idx="3">
                  <c:v>4.0000000000000022E-2</c:v>
                </c:pt>
                <c:pt idx="4">
                  <c:v>2.0000000000000011E-2</c:v>
                </c:pt>
              </c:numCache>
            </c:numRef>
          </c:val>
          <c:extLst>
            <c:ext xmlns:c16="http://schemas.microsoft.com/office/drawing/2014/chart" uri="{C3380CC4-5D6E-409C-BE32-E72D297353CC}">
              <c16:uniqueId val="{00000003-B85B-4639-ACBA-970C4F53621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b="1" dirty="0">
                <a:solidFill>
                  <a:srgbClr val="0070C0"/>
                </a:solidFill>
              </a:rPr>
              <a:t>U.S. Smart Speaker Market in 2018</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57F-44AC-A35C-41BF0E90E267}"/>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57F-44AC-A35C-41BF0E90E267}"/>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857F-44AC-A35C-41BF0E90E26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'[Excel speaker market.xlsx]Sheet1'!$A$4:$A$6</c:f>
              <c:strCache>
                <c:ptCount val="3"/>
                <c:pt idx="0">
                  <c:v>Amazon Alexa</c:v>
                </c:pt>
                <c:pt idx="1">
                  <c:v>Google Home</c:v>
                </c:pt>
                <c:pt idx="2">
                  <c:v>Apple Homepod</c:v>
                </c:pt>
              </c:strCache>
            </c:strRef>
          </c:cat>
          <c:val>
            <c:numRef>
              <c:f>'[Excel speaker market.xlsx]Sheet1'!$B$4:$B$6</c:f>
              <c:numCache>
                <c:formatCode>0%</c:formatCode>
                <c:ptCount val="3"/>
                <c:pt idx="0">
                  <c:v>0.66</c:v>
                </c:pt>
                <c:pt idx="1">
                  <c:v>0.28999999999999998</c:v>
                </c:pt>
                <c:pt idx="2">
                  <c:v>0.05</c:v>
                </c:pt>
              </c:numCache>
            </c:numRef>
          </c:val>
          <c:extLst>
            <c:ext xmlns:c16="http://schemas.microsoft.com/office/drawing/2014/chart" uri="{C3380CC4-5D6E-409C-BE32-E72D297353CC}">
              <c16:uniqueId val="{00000006-857F-44AC-A35C-41BF0E90E26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70C0"/>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0.8427</cdr:x>
      <cdr:y>0.31937</cdr:y>
    </cdr:from>
    <cdr:to>
      <cdr:x>0.95004</cdr:x>
      <cdr:y>0.45967</cdr:y>
    </cdr:to>
    <cdr:sp macro="" textlink="">
      <cdr:nvSpPr>
        <cdr:cNvPr id="2" name="TextBox 1">
          <a:extLst xmlns:a="http://schemas.openxmlformats.org/drawingml/2006/main">
            <a:ext uri="{FF2B5EF4-FFF2-40B4-BE49-F238E27FC236}">
              <a16:creationId xmlns:a16="http://schemas.microsoft.com/office/drawing/2014/main" id="{C80B3BDE-A68C-4443-B366-45E21ED8C522}"/>
            </a:ext>
          </a:extLst>
        </cdr:cNvPr>
        <cdr:cNvSpPr txBox="1"/>
      </cdr:nvSpPr>
      <cdr:spPr>
        <a:xfrm xmlns:a="http://schemas.openxmlformats.org/drawingml/2006/main">
          <a:off x="5715007" y="924768"/>
          <a:ext cx="727974" cy="406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rgbClr val="FF0000"/>
              </a:solidFill>
            </a:rPr>
            <a:t>20%</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0.0557</cdr:y>
    </cdr:from>
    <cdr:to>
      <cdr:x>0.10294</cdr:x>
      <cdr:y>0.23214</cdr:y>
    </cdr:to>
    <cdr:sp macro="" textlink="">
      <cdr:nvSpPr>
        <cdr:cNvPr id="2" name="TextBox 1">
          <a:extLst xmlns:a="http://schemas.openxmlformats.org/drawingml/2006/main">
            <a:ext uri="{FF2B5EF4-FFF2-40B4-BE49-F238E27FC236}">
              <a16:creationId xmlns:a16="http://schemas.microsoft.com/office/drawing/2014/main" id="{EA18771A-99F6-4835-B447-A01865F71ADB}"/>
            </a:ext>
          </a:extLst>
        </cdr:cNvPr>
        <cdr:cNvSpPr txBox="1"/>
      </cdr:nvSpPr>
      <cdr:spPr>
        <a:xfrm xmlns:a="http://schemas.openxmlformats.org/drawingml/2006/main" rot="10800000" flipV="1">
          <a:off x="0" y="127338"/>
          <a:ext cx="533400" cy="4033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600" b="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ED6C81C5-C06D-4639-BD49-CB7EFC698DE5}" type="datetimeFigureOut">
              <a:rPr lang="en-US" smtClean="0"/>
              <a:pPr/>
              <a:t>6/24/2019</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5EF2AFDE-32D3-4E22-8924-908691A3F48A}" type="slidenum">
              <a:rPr lang="en-US" smtClean="0"/>
              <a:pPr/>
              <a:t>‹#›</a:t>
            </a:fld>
            <a:endParaRPr lang="en-US" dirty="0"/>
          </a:p>
        </p:txBody>
      </p:sp>
    </p:spTree>
    <p:extLst>
      <p:ext uri="{BB962C8B-B14F-4D97-AF65-F5344CB8AC3E}">
        <p14:creationId xmlns:p14="http://schemas.microsoft.com/office/powerpoint/2010/main" val="85764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bout.simonandschuster.biz/news/sk-librar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xinhuanet.com/book/2018-04/19/c_129853660.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ibrivox.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F2AFDE-32D3-4E22-8924-908691A3F48A}" type="slidenum">
              <a:rPr lang="en-US" smtClean="0"/>
              <a:pPr/>
              <a:t>1</a:t>
            </a:fld>
            <a:endParaRPr lang="en-US" dirty="0"/>
          </a:p>
        </p:txBody>
      </p:sp>
    </p:spTree>
    <p:extLst>
      <p:ext uri="{BB962C8B-B14F-4D97-AF65-F5344CB8AC3E}">
        <p14:creationId xmlns:p14="http://schemas.microsoft.com/office/powerpoint/2010/main" val="277972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biggest change with the Apple’s Podcast app uses machine learning technology to index words that are spoken during podcasts. This means, when you want to find a podcast based on specific themes or topics discussed, you can search using these words. </a:t>
            </a:r>
            <a:r>
              <a:rPr lang="en-US" sz="1200" dirty="0"/>
              <a:t>Amazon's Alexa platform is propelled by the Smart Home Skill API, which allows third-party developers to create apps without needing native support. </a:t>
            </a:r>
          </a:p>
          <a:p>
            <a:r>
              <a:rPr lang="en-US" dirty="0"/>
              <a:t>In June 2018, Simon &amp; Schuster announced the “first voice-activated audiobook recommendation tool” for audiobooks on smart speakers for the “</a:t>
            </a:r>
            <a:r>
              <a:rPr lang="en-US" dirty="0">
                <a:hlinkClick r:id="rId3"/>
              </a:rPr>
              <a:t>Stephen King Library</a:t>
            </a:r>
            <a:r>
              <a:rPr lang="en-US" dirty="0"/>
              <a:t>.” </a:t>
            </a:r>
          </a:p>
          <a:p>
            <a:endParaRPr lang="en-US" dirty="0"/>
          </a:p>
          <a:p>
            <a:r>
              <a:rPr lang="en-US" dirty="0"/>
              <a:t>Amazon Alexa and Google Assistant users in the United States and Canada can download the free “Stephen King Library” onto their smart speaker platforms that will recommend Stephen King books, tailored to the users’ reading tastes.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5EF2AFDE-32D3-4E22-8924-908691A3F48A}" type="slidenum">
              <a:rPr lang="en-US" smtClean="0"/>
              <a:pPr/>
              <a:t>22</a:t>
            </a:fld>
            <a:endParaRPr lang="en-US" dirty="0"/>
          </a:p>
        </p:txBody>
      </p:sp>
    </p:spTree>
    <p:extLst>
      <p:ext uri="{BB962C8B-B14F-4D97-AF65-F5344CB8AC3E}">
        <p14:creationId xmlns:p14="http://schemas.microsoft.com/office/powerpoint/2010/main" val="574340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Evolving business models</a:t>
            </a:r>
          </a:p>
        </p:txBody>
      </p:sp>
      <p:sp>
        <p:nvSpPr>
          <p:cNvPr id="4" name="Slide Number Placeholder 3"/>
          <p:cNvSpPr>
            <a:spLocks noGrp="1"/>
          </p:cNvSpPr>
          <p:nvPr>
            <p:ph type="sldNum" sz="quarter" idx="5"/>
          </p:nvPr>
        </p:nvSpPr>
        <p:spPr/>
        <p:txBody>
          <a:bodyPr/>
          <a:lstStyle/>
          <a:p>
            <a:fld id="{5EF2AFDE-32D3-4E22-8924-908691A3F48A}" type="slidenum">
              <a:rPr lang="en-US" smtClean="0"/>
              <a:pPr/>
              <a:t>29</a:t>
            </a:fld>
            <a:endParaRPr lang="en-US" dirty="0"/>
          </a:p>
        </p:txBody>
      </p:sp>
    </p:spTree>
    <p:extLst>
      <p:ext uri="{BB962C8B-B14F-4D97-AF65-F5344CB8AC3E}">
        <p14:creationId xmlns:p14="http://schemas.microsoft.com/office/powerpoint/2010/main" val="236863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2AFDE-32D3-4E22-8924-908691A3F48A}" type="slidenum">
              <a:rPr lang="en-US" smtClean="0"/>
              <a:pPr/>
              <a:t>5</a:t>
            </a:fld>
            <a:endParaRPr lang="en-US" dirty="0"/>
          </a:p>
        </p:txBody>
      </p:sp>
    </p:spTree>
    <p:extLst>
      <p:ext uri="{BB962C8B-B14F-4D97-AF65-F5344CB8AC3E}">
        <p14:creationId xmlns:p14="http://schemas.microsoft.com/office/powerpoint/2010/main" val="366522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general China reads much less than other countries but this is a self-reported survey so number of books may be exaggerated. The average Japanese person reads 11 books a year, 9 in South Korea, 7 in the United States and 8 in France, Xinhua </a:t>
            </a:r>
            <a:r>
              <a:rPr lang="en-US" sz="1200" kern="1200" dirty="0">
                <a:solidFill>
                  <a:schemeClr val="tx1"/>
                </a:solidFill>
                <a:effectLst/>
                <a:latin typeface="+mn-lt"/>
                <a:ea typeface="+mn-ea"/>
                <a:cs typeface="+mn-cs"/>
                <a:hlinkClick r:id="rId3"/>
              </a:rPr>
              <a:t>reports</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5EF2AFDE-32D3-4E22-8924-908691A3F48A}" type="slidenum">
              <a:rPr lang="en-US" smtClean="0"/>
              <a:pPr/>
              <a:t>9</a:t>
            </a:fld>
            <a:endParaRPr lang="en-US" dirty="0"/>
          </a:p>
        </p:txBody>
      </p:sp>
    </p:spTree>
    <p:extLst>
      <p:ext uri="{BB962C8B-B14F-4D97-AF65-F5344CB8AC3E}">
        <p14:creationId xmlns:p14="http://schemas.microsoft.com/office/powerpoint/2010/main" val="39912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Audible is the new sponsor for a new Sunday Times Audible Short Story Award 2019.</a:t>
            </a:r>
          </a:p>
          <a:p>
            <a:endParaRPr lang="en-US" dirty="0"/>
          </a:p>
        </p:txBody>
      </p:sp>
      <p:sp>
        <p:nvSpPr>
          <p:cNvPr id="4" name="Slide Number Placeholder 3"/>
          <p:cNvSpPr>
            <a:spLocks noGrp="1"/>
          </p:cNvSpPr>
          <p:nvPr>
            <p:ph type="sldNum" sz="quarter" idx="5"/>
          </p:nvPr>
        </p:nvSpPr>
        <p:spPr/>
        <p:txBody>
          <a:bodyPr/>
          <a:lstStyle/>
          <a:p>
            <a:fld id="{5EF2AFDE-32D3-4E22-8924-908691A3F48A}" type="slidenum">
              <a:rPr lang="en-US" smtClean="0"/>
              <a:pPr/>
              <a:t>12</a:t>
            </a:fld>
            <a:endParaRPr lang="en-US" dirty="0"/>
          </a:p>
        </p:txBody>
      </p:sp>
    </p:spTree>
    <p:extLst>
      <p:ext uri="{BB962C8B-B14F-4D97-AF65-F5344CB8AC3E}">
        <p14:creationId xmlns:p14="http://schemas.microsoft.com/office/powerpoint/2010/main" val="222584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VP of Random House Direct Random House in 2001 I ventured out Audible’s offices in a New Jersey strip mall to begin working with them on testing new ideas as Random House became an early investor. </a:t>
            </a:r>
          </a:p>
        </p:txBody>
      </p:sp>
      <p:sp>
        <p:nvSpPr>
          <p:cNvPr id="4" name="Slide Number Placeholder 3"/>
          <p:cNvSpPr>
            <a:spLocks noGrp="1"/>
          </p:cNvSpPr>
          <p:nvPr>
            <p:ph type="sldNum" sz="quarter" idx="5"/>
          </p:nvPr>
        </p:nvSpPr>
        <p:spPr/>
        <p:txBody>
          <a:bodyPr/>
          <a:lstStyle/>
          <a:p>
            <a:fld id="{5EF2AFDE-32D3-4E22-8924-908691A3F48A}" type="slidenum">
              <a:rPr lang="en-US" smtClean="0"/>
              <a:pPr/>
              <a:t>15</a:t>
            </a:fld>
            <a:endParaRPr lang="en-US" dirty="0"/>
          </a:p>
        </p:txBody>
      </p:sp>
    </p:spTree>
    <p:extLst>
      <p:ext uri="{BB962C8B-B14F-4D97-AF65-F5344CB8AC3E}">
        <p14:creationId xmlns:p14="http://schemas.microsoft.com/office/powerpoint/2010/main" val="332407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EF2AFDE-32D3-4E22-8924-908691A3F48A}" type="slidenum">
              <a:rPr lang="en-US" smtClean="0"/>
              <a:pPr/>
              <a:t>16</a:t>
            </a:fld>
            <a:endParaRPr lang="en-US" dirty="0"/>
          </a:p>
        </p:txBody>
      </p:sp>
    </p:spTree>
    <p:extLst>
      <p:ext uri="{BB962C8B-B14F-4D97-AF65-F5344CB8AC3E}">
        <p14:creationId xmlns:p14="http://schemas.microsoft.com/office/powerpoint/2010/main" val="4113893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pPr>
            <a:r>
              <a:rPr lang="en-US" altLang="en-US" b="1" dirty="0">
                <a:solidFill>
                  <a:srgbClr val="333333"/>
                </a:solidFill>
                <a:latin typeface="&amp;quot"/>
                <a:ea typeface="Times New Roman" panose="02020603050405020304" pitchFamily="18" charset="0"/>
              </a:rPr>
              <a:t>LibriVox  great selection of public domain audiobooks to download for free</a:t>
            </a:r>
            <a:endParaRPr lang="en-US" altLang="en-US" dirty="0">
              <a:ea typeface="Times New Roman" panose="02020603050405020304" pitchFamily="18" charset="0"/>
            </a:endParaRPr>
          </a:p>
          <a:p>
            <a:pPr lvl="0" eaLnBrk="0" fontAlgn="base" hangingPunct="0">
              <a:spcBef>
                <a:spcPct val="0"/>
              </a:spcBef>
              <a:spcAft>
                <a:spcPct val="0"/>
              </a:spcAft>
            </a:pPr>
            <a:r>
              <a:rPr lang="en-US" altLang="en-US" dirty="0">
                <a:solidFill>
                  <a:srgbClr val="333333"/>
                </a:solidFill>
                <a:latin typeface="&amp;quot"/>
                <a:ea typeface="Times New Roman" panose="02020603050405020304" pitchFamily="18" charset="0"/>
              </a:rPr>
              <a:t>In contrast to Audible, </a:t>
            </a:r>
            <a:r>
              <a:rPr lang="en-US" altLang="en-US" dirty="0">
                <a:solidFill>
                  <a:srgbClr val="2F6E91"/>
                </a:solidFill>
                <a:latin typeface="&amp;quot"/>
                <a:ea typeface="Times New Roman" panose="02020603050405020304" pitchFamily="18" charset="0"/>
                <a:hlinkClick r:id="rId3"/>
              </a:rPr>
              <a:t>LibriVox</a:t>
            </a:r>
            <a:r>
              <a:rPr lang="en-US" altLang="en-US" dirty="0">
                <a:solidFill>
                  <a:srgbClr val="333333"/>
                </a:solidFill>
                <a:latin typeface="&amp;quot"/>
                <a:ea typeface="Times New Roman" panose="02020603050405020304" pitchFamily="18" charset="0"/>
              </a:rPr>
              <a:t> is completely free of charge. Classics with less well-known narrators.</a:t>
            </a:r>
            <a:endParaRPr lang="en-US" altLang="en-US" sz="18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EF2AFDE-32D3-4E22-8924-908691A3F48A}" type="slidenum">
              <a:rPr lang="en-US" smtClean="0"/>
              <a:pPr/>
              <a:t>17</a:t>
            </a:fld>
            <a:endParaRPr lang="en-US" dirty="0"/>
          </a:p>
        </p:txBody>
      </p:sp>
    </p:spTree>
    <p:extLst>
      <p:ext uri="{BB962C8B-B14F-4D97-AF65-F5344CB8AC3E}">
        <p14:creationId xmlns:p14="http://schemas.microsoft.com/office/powerpoint/2010/main" val="380208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Google’s Home speakers have lagged Amazon Echo in terms of audiobook features. Amazon-owned Audible, the top provider of audiobooks, has not been supported on Home and other speakers with Google Assistant.</a:t>
            </a:r>
            <a:endParaRPr lang="en-US" dirty="0"/>
          </a:p>
        </p:txBody>
      </p:sp>
      <p:sp>
        <p:nvSpPr>
          <p:cNvPr id="4" name="Slide Number Placeholder 3"/>
          <p:cNvSpPr>
            <a:spLocks noGrp="1"/>
          </p:cNvSpPr>
          <p:nvPr>
            <p:ph type="sldNum" sz="quarter" idx="5"/>
          </p:nvPr>
        </p:nvSpPr>
        <p:spPr/>
        <p:txBody>
          <a:bodyPr/>
          <a:lstStyle/>
          <a:p>
            <a:fld id="{5EF2AFDE-32D3-4E22-8924-908691A3F48A}" type="slidenum">
              <a:rPr lang="en-US" smtClean="0"/>
              <a:pPr/>
              <a:t>18</a:t>
            </a:fld>
            <a:endParaRPr lang="en-US" dirty="0"/>
          </a:p>
        </p:txBody>
      </p:sp>
    </p:spTree>
    <p:extLst>
      <p:ext uri="{BB962C8B-B14F-4D97-AF65-F5344CB8AC3E}">
        <p14:creationId xmlns:p14="http://schemas.microsoft.com/office/powerpoint/2010/main" val="4226845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 first started working on digital library in the U.S. while at Random House, figuring out how to download from the library was a lengthy awkward process. Now new apps make it easy for the listener to discover and download.  There can be a long wait time at busy libraries as it is one file one user. </a:t>
            </a:r>
          </a:p>
          <a:p>
            <a:endParaRPr lang="en-US" dirty="0"/>
          </a:p>
        </p:txBody>
      </p:sp>
      <p:sp>
        <p:nvSpPr>
          <p:cNvPr id="4" name="Slide Number Placeholder 3"/>
          <p:cNvSpPr>
            <a:spLocks noGrp="1"/>
          </p:cNvSpPr>
          <p:nvPr>
            <p:ph type="sldNum" sz="quarter" idx="5"/>
          </p:nvPr>
        </p:nvSpPr>
        <p:spPr/>
        <p:txBody>
          <a:bodyPr/>
          <a:lstStyle/>
          <a:p>
            <a:fld id="{5EF2AFDE-32D3-4E22-8924-908691A3F48A}" type="slidenum">
              <a:rPr lang="en-US" smtClean="0"/>
              <a:pPr/>
              <a:t>19</a:t>
            </a:fld>
            <a:endParaRPr lang="en-US" dirty="0"/>
          </a:p>
        </p:txBody>
      </p:sp>
    </p:spTree>
    <p:extLst>
      <p:ext uri="{BB962C8B-B14F-4D97-AF65-F5344CB8AC3E}">
        <p14:creationId xmlns:p14="http://schemas.microsoft.com/office/powerpoint/2010/main" val="3396912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11/3/2017</a:t>
            </a:r>
          </a:p>
        </p:txBody>
      </p:sp>
      <p:sp>
        <p:nvSpPr>
          <p:cNvPr id="5" name="Footer Placeholder 4"/>
          <p:cNvSpPr>
            <a:spLocks noGrp="1"/>
          </p:cNvSpPr>
          <p:nvPr>
            <p:ph type="ftr" sz="quarter" idx="11"/>
          </p:nvPr>
        </p:nvSpPr>
        <p:spPr/>
        <p:txBody>
          <a:bodyPr/>
          <a:lstStyle/>
          <a:p>
            <a:r>
              <a:rPr lang="en-US" dirty="0"/>
              <a:t>The Audio Revolution</a:t>
            </a:r>
          </a:p>
        </p:txBody>
      </p:sp>
      <p:sp>
        <p:nvSpPr>
          <p:cNvPr id="6" name="Slide Number Placeholder 5"/>
          <p:cNvSpPr>
            <a:spLocks noGrp="1"/>
          </p:cNvSpPr>
          <p:nvPr>
            <p:ph type="sldNum" sz="quarter" idx="12"/>
          </p:nvPr>
        </p:nvSpPr>
        <p:spPr/>
        <p:txBody>
          <a:bodyPr/>
          <a:lstStyle/>
          <a:p>
            <a:fld id="{90A1887C-CBFE-4611-A561-3075E8A7814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11/3/2017</a:t>
            </a:r>
          </a:p>
        </p:txBody>
      </p:sp>
      <p:sp>
        <p:nvSpPr>
          <p:cNvPr id="5" name="Footer Placeholder 4"/>
          <p:cNvSpPr>
            <a:spLocks noGrp="1"/>
          </p:cNvSpPr>
          <p:nvPr>
            <p:ph type="ftr" sz="quarter" idx="11"/>
          </p:nvPr>
        </p:nvSpPr>
        <p:spPr/>
        <p:txBody>
          <a:bodyPr/>
          <a:lstStyle/>
          <a:p>
            <a:r>
              <a:rPr lang="en-US" dirty="0"/>
              <a:t>The Audio Revolution</a:t>
            </a:r>
          </a:p>
        </p:txBody>
      </p:sp>
      <p:sp>
        <p:nvSpPr>
          <p:cNvPr id="6" name="Slide Number Placeholder 5"/>
          <p:cNvSpPr>
            <a:spLocks noGrp="1"/>
          </p:cNvSpPr>
          <p:nvPr>
            <p:ph type="sldNum" sz="quarter" idx="12"/>
          </p:nvPr>
        </p:nvSpPr>
        <p:spPr/>
        <p:txBody>
          <a:bodyPr/>
          <a:lstStyle/>
          <a:p>
            <a:fld id="{90A1887C-CBFE-4611-A561-3075E8A7814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11/3/2017</a:t>
            </a:r>
          </a:p>
        </p:txBody>
      </p:sp>
      <p:sp>
        <p:nvSpPr>
          <p:cNvPr id="5" name="Footer Placeholder 4"/>
          <p:cNvSpPr>
            <a:spLocks noGrp="1"/>
          </p:cNvSpPr>
          <p:nvPr>
            <p:ph type="ftr" sz="quarter" idx="11"/>
          </p:nvPr>
        </p:nvSpPr>
        <p:spPr/>
        <p:txBody>
          <a:bodyPr/>
          <a:lstStyle/>
          <a:p>
            <a:r>
              <a:rPr lang="en-US" dirty="0"/>
              <a:t>The Audio Revolution</a:t>
            </a:r>
          </a:p>
        </p:txBody>
      </p:sp>
      <p:sp>
        <p:nvSpPr>
          <p:cNvPr id="6" name="Slide Number Placeholder 5"/>
          <p:cNvSpPr>
            <a:spLocks noGrp="1"/>
          </p:cNvSpPr>
          <p:nvPr>
            <p:ph type="sldNum" sz="quarter" idx="12"/>
          </p:nvPr>
        </p:nvSpPr>
        <p:spPr/>
        <p:txBody>
          <a:bodyPr/>
          <a:lstStyle/>
          <a:p>
            <a:fld id="{90A1887C-CBFE-4611-A561-3075E8A7814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11/3/2017</a:t>
            </a:r>
          </a:p>
        </p:txBody>
      </p:sp>
      <p:sp>
        <p:nvSpPr>
          <p:cNvPr id="5" name="Footer Placeholder 4"/>
          <p:cNvSpPr>
            <a:spLocks noGrp="1"/>
          </p:cNvSpPr>
          <p:nvPr>
            <p:ph type="ftr" sz="quarter" idx="11"/>
          </p:nvPr>
        </p:nvSpPr>
        <p:spPr/>
        <p:txBody>
          <a:bodyPr/>
          <a:lstStyle/>
          <a:p>
            <a:r>
              <a:rPr lang="en-US" dirty="0"/>
              <a:t>The Audio Revolution</a:t>
            </a:r>
          </a:p>
        </p:txBody>
      </p:sp>
      <p:sp>
        <p:nvSpPr>
          <p:cNvPr id="6" name="Slide Number Placeholder 5"/>
          <p:cNvSpPr>
            <a:spLocks noGrp="1"/>
          </p:cNvSpPr>
          <p:nvPr>
            <p:ph type="sldNum" sz="quarter" idx="12"/>
          </p:nvPr>
        </p:nvSpPr>
        <p:spPr/>
        <p:txBody>
          <a:bodyPr/>
          <a:lstStyle/>
          <a:p>
            <a:fld id="{90A1887C-CBFE-4611-A561-3075E8A7814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11/3/2017</a:t>
            </a:r>
          </a:p>
        </p:txBody>
      </p:sp>
      <p:sp>
        <p:nvSpPr>
          <p:cNvPr id="5" name="Footer Placeholder 4"/>
          <p:cNvSpPr>
            <a:spLocks noGrp="1"/>
          </p:cNvSpPr>
          <p:nvPr>
            <p:ph type="ftr" sz="quarter" idx="11"/>
          </p:nvPr>
        </p:nvSpPr>
        <p:spPr/>
        <p:txBody>
          <a:bodyPr/>
          <a:lstStyle/>
          <a:p>
            <a:r>
              <a:rPr lang="en-US" dirty="0"/>
              <a:t>The Audio Revolution</a:t>
            </a:r>
          </a:p>
        </p:txBody>
      </p:sp>
      <p:sp>
        <p:nvSpPr>
          <p:cNvPr id="6" name="Slide Number Placeholder 5"/>
          <p:cNvSpPr>
            <a:spLocks noGrp="1"/>
          </p:cNvSpPr>
          <p:nvPr>
            <p:ph type="sldNum" sz="quarter" idx="12"/>
          </p:nvPr>
        </p:nvSpPr>
        <p:spPr/>
        <p:txBody>
          <a:bodyPr/>
          <a:lstStyle/>
          <a:p>
            <a:fld id="{90A1887C-CBFE-4611-A561-3075E8A7814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11/3/2017</a:t>
            </a:r>
          </a:p>
        </p:txBody>
      </p:sp>
      <p:sp>
        <p:nvSpPr>
          <p:cNvPr id="6" name="Footer Placeholder 5"/>
          <p:cNvSpPr>
            <a:spLocks noGrp="1"/>
          </p:cNvSpPr>
          <p:nvPr>
            <p:ph type="ftr" sz="quarter" idx="11"/>
          </p:nvPr>
        </p:nvSpPr>
        <p:spPr/>
        <p:txBody>
          <a:bodyPr/>
          <a:lstStyle/>
          <a:p>
            <a:r>
              <a:rPr lang="en-US" dirty="0"/>
              <a:t>The Audio Revolution</a:t>
            </a:r>
          </a:p>
        </p:txBody>
      </p:sp>
      <p:sp>
        <p:nvSpPr>
          <p:cNvPr id="7" name="Slide Number Placeholder 6"/>
          <p:cNvSpPr>
            <a:spLocks noGrp="1"/>
          </p:cNvSpPr>
          <p:nvPr>
            <p:ph type="sldNum" sz="quarter" idx="12"/>
          </p:nvPr>
        </p:nvSpPr>
        <p:spPr/>
        <p:txBody>
          <a:bodyPr/>
          <a:lstStyle/>
          <a:p>
            <a:fld id="{90A1887C-CBFE-4611-A561-3075E8A7814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11/3/2017</a:t>
            </a:r>
          </a:p>
        </p:txBody>
      </p:sp>
      <p:sp>
        <p:nvSpPr>
          <p:cNvPr id="8" name="Footer Placeholder 7"/>
          <p:cNvSpPr>
            <a:spLocks noGrp="1"/>
          </p:cNvSpPr>
          <p:nvPr>
            <p:ph type="ftr" sz="quarter" idx="11"/>
          </p:nvPr>
        </p:nvSpPr>
        <p:spPr/>
        <p:txBody>
          <a:bodyPr/>
          <a:lstStyle/>
          <a:p>
            <a:r>
              <a:rPr lang="en-US" dirty="0"/>
              <a:t>The Audio Revolution</a:t>
            </a:r>
          </a:p>
        </p:txBody>
      </p:sp>
      <p:sp>
        <p:nvSpPr>
          <p:cNvPr id="9" name="Slide Number Placeholder 8"/>
          <p:cNvSpPr>
            <a:spLocks noGrp="1"/>
          </p:cNvSpPr>
          <p:nvPr>
            <p:ph type="sldNum" sz="quarter" idx="12"/>
          </p:nvPr>
        </p:nvSpPr>
        <p:spPr/>
        <p:txBody>
          <a:bodyPr/>
          <a:lstStyle/>
          <a:p>
            <a:fld id="{90A1887C-CBFE-4611-A561-3075E8A7814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11/3/2017</a:t>
            </a:r>
          </a:p>
        </p:txBody>
      </p:sp>
      <p:sp>
        <p:nvSpPr>
          <p:cNvPr id="4" name="Footer Placeholder 3"/>
          <p:cNvSpPr>
            <a:spLocks noGrp="1"/>
          </p:cNvSpPr>
          <p:nvPr>
            <p:ph type="ftr" sz="quarter" idx="11"/>
          </p:nvPr>
        </p:nvSpPr>
        <p:spPr/>
        <p:txBody>
          <a:bodyPr/>
          <a:lstStyle/>
          <a:p>
            <a:r>
              <a:rPr lang="en-US" dirty="0"/>
              <a:t>The Audio Revolution</a:t>
            </a:r>
          </a:p>
        </p:txBody>
      </p:sp>
      <p:sp>
        <p:nvSpPr>
          <p:cNvPr id="5" name="Slide Number Placeholder 4"/>
          <p:cNvSpPr>
            <a:spLocks noGrp="1"/>
          </p:cNvSpPr>
          <p:nvPr>
            <p:ph type="sldNum" sz="quarter" idx="12"/>
          </p:nvPr>
        </p:nvSpPr>
        <p:spPr/>
        <p:txBody>
          <a:bodyPr/>
          <a:lstStyle/>
          <a:p>
            <a:fld id="{90A1887C-CBFE-4611-A561-3075E8A7814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11/3/2017</a:t>
            </a:r>
          </a:p>
        </p:txBody>
      </p:sp>
      <p:sp>
        <p:nvSpPr>
          <p:cNvPr id="3" name="Footer Placeholder 2"/>
          <p:cNvSpPr>
            <a:spLocks noGrp="1"/>
          </p:cNvSpPr>
          <p:nvPr>
            <p:ph type="ftr" sz="quarter" idx="11"/>
          </p:nvPr>
        </p:nvSpPr>
        <p:spPr/>
        <p:txBody>
          <a:bodyPr/>
          <a:lstStyle/>
          <a:p>
            <a:r>
              <a:rPr lang="en-US" dirty="0"/>
              <a:t>The Audio Revolution</a:t>
            </a:r>
          </a:p>
        </p:txBody>
      </p:sp>
      <p:sp>
        <p:nvSpPr>
          <p:cNvPr id="4" name="Slide Number Placeholder 3"/>
          <p:cNvSpPr>
            <a:spLocks noGrp="1"/>
          </p:cNvSpPr>
          <p:nvPr>
            <p:ph type="sldNum" sz="quarter" idx="12"/>
          </p:nvPr>
        </p:nvSpPr>
        <p:spPr/>
        <p:txBody>
          <a:bodyPr/>
          <a:lstStyle/>
          <a:p>
            <a:fld id="{90A1887C-CBFE-4611-A561-3075E8A7814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11/3/2017</a:t>
            </a:r>
          </a:p>
        </p:txBody>
      </p:sp>
      <p:sp>
        <p:nvSpPr>
          <p:cNvPr id="6" name="Footer Placeholder 5"/>
          <p:cNvSpPr>
            <a:spLocks noGrp="1"/>
          </p:cNvSpPr>
          <p:nvPr>
            <p:ph type="ftr" sz="quarter" idx="11"/>
          </p:nvPr>
        </p:nvSpPr>
        <p:spPr/>
        <p:txBody>
          <a:bodyPr/>
          <a:lstStyle/>
          <a:p>
            <a:r>
              <a:rPr lang="en-US" dirty="0"/>
              <a:t>The Audio Revolution</a:t>
            </a:r>
          </a:p>
        </p:txBody>
      </p:sp>
      <p:sp>
        <p:nvSpPr>
          <p:cNvPr id="7" name="Slide Number Placeholder 6"/>
          <p:cNvSpPr>
            <a:spLocks noGrp="1"/>
          </p:cNvSpPr>
          <p:nvPr>
            <p:ph type="sldNum" sz="quarter" idx="12"/>
          </p:nvPr>
        </p:nvSpPr>
        <p:spPr/>
        <p:txBody>
          <a:bodyPr/>
          <a:lstStyle/>
          <a:p>
            <a:fld id="{90A1887C-CBFE-4611-A561-3075E8A7814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11/3/2017</a:t>
            </a:r>
          </a:p>
        </p:txBody>
      </p:sp>
      <p:sp>
        <p:nvSpPr>
          <p:cNvPr id="6" name="Footer Placeholder 5"/>
          <p:cNvSpPr>
            <a:spLocks noGrp="1"/>
          </p:cNvSpPr>
          <p:nvPr>
            <p:ph type="ftr" sz="quarter" idx="11"/>
          </p:nvPr>
        </p:nvSpPr>
        <p:spPr/>
        <p:txBody>
          <a:bodyPr/>
          <a:lstStyle/>
          <a:p>
            <a:r>
              <a:rPr lang="en-US" dirty="0"/>
              <a:t>The Audio Revolution</a:t>
            </a:r>
          </a:p>
        </p:txBody>
      </p:sp>
      <p:sp>
        <p:nvSpPr>
          <p:cNvPr id="7" name="Slide Number Placeholder 6"/>
          <p:cNvSpPr>
            <a:spLocks noGrp="1"/>
          </p:cNvSpPr>
          <p:nvPr>
            <p:ph type="sldNum" sz="quarter" idx="12"/>
          </p:nvPr>
        </p:nvSpPr>
        <p:spPr/>
        <p:txBody>
          <a:bodyPr/>
          <a:lstStyle/>
          <a:p>
            <a:fld id="{90A1887C-CBFE-4611-A561-3075E8A7814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11/3/2017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The Audio Revolution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1887C-CBFE-4611-A561-3075E8A7814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safaithphillip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xinhuanet.com/book/2018-04/19/c_129853660.ht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gq-magazine.co.uk/article/audiobooks-are-the-new-netflix"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www.nytimes.com/books/best-sellers/audio-fiction/?module=DropDownNav&amp;action=click&amp;region=navbar&amp;contentCollection=Books&amp;version=MonthlyLists&amp;referrer=https%3A%2F%2Fwww.nytimes.com%2Fbooks%2Fbest-sellers%2Faudio-fiction%2F&amp;pgtype=Reference" TargetMode="Externa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audible.com/" TargetMode="External"/><Relationship Id="rId5" Type="http://schemas.openxmlformats.org/officeDocument/2006/relationships/hyperlink" Target="https://en.wikipedia.org/wiki/Audible_(store)" TargetMode="External"/><Relationship Id="rId4" Type="http://schemas.openxmlformats.org/officeDocument/2006/relationships/hyperlink" Target="https://en.wikipedia.org/wiki/Audiobook_Creation_Exchang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kobo.com/us/en/audiobook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hyperlink" Target="https://www.kobo.com/us/en/p/KoboOrigina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play.google.com/store/books/category/audiobooks?hl=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statista.com/statistics/250007/downloading-or-borrowing-e-books-on-a-public-library-website-in-the-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goodereader.com/blog/audiobooks/good-e-reader-global-audiobook-report-for-2019"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quoracreative.com/article/voice-search-statistics-trends" TargetMode="External"/><Relationship Id="rId5" Type="http://schemas.openxmlformats.org/officeDocument/2006/relationships/chart" Target="../charts/chart4.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20https:/www.hadopi.fr/actualites/lhadopi-et-le-csa-sassocient-pour-la-realisation-dune-etude-commune-sur-les-assistants" TargetMode="External"/><Relationship Id="rId2" Type="http://schemas.openxmlformats.org/officeDocument/2006/relationships/hyperlink" Target="https://www.hadopi.fr/actualites/lhadopi-et-le-csa-sassocient-pour-la-realisation-dune-etude-commune-sur-les-assistants" TargetMode="External"/><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16.jpg"/><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podcastinsights.com/podcast-statistics/" TargetMode="External"/><Relationship Id="rId2" Type="http://schemas.openxmlformats.org/officeDocument/2006/relationships/hyperlink" Target="https://9to5mac.com/2018/04/29/apple-podcasts-statistics/" TargetMode="Externa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theverge.com/2019/6/12/18662060/spotify-your-daily-drive-playlist-update" TargetMode="External"/><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hyperlink" Target="https://www.theverge.com/2019/6/13/18663314/spotify-library-premium-user-update-podcast-music" TargetMode="External"/><Relationship Id="rId5" Type="http://schemas.openxmlformats.org/officeDocument/2006/relationships/hyperlink" Target="https://www.theverge.com/circuitbreaker/2019/5/17/18628772/spotify-car-thing-audio-experience-data-premium-assistant" TargetMode="External"/><Relationship Id="rId4" Type="http://schemas.openxmlformats.org/officeDocument/2006/relationships/hyperlink" Target="https://www.theverge.com/2019/5/14/18618318/soundtrap-spotify-podcast-editing-storytellers-transcrip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s://luminarypodcasts.com/premium?utm_source=bing&amp;utm_medium=cpc&amp;utm_campaign=m_brn_int&amp;utm_content=bmm&amp;utm_term=%20luminary%20%20subscription&amp;msclkid=1a58fc4de3761d65abe9a1451ff69100&amp;gclid=CJiC_oKm8-ICFcPyswodgwoO_w&amp;gclsrc=ds" TargetMode="External"/><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3" Type="http://schemas.openxmlformats.org/officeDocument/2006/relationships/hyperlink" Target="https://technode.com/2018/08/22/ximalaya-fm-ipo-rumor/" TargetMode="External"/><Relationship Id="rId2" Type="http://schemas.openxmlformats.org/officeDocument/2006/relationships/hyperlink" Target="https://www.marketplace.org/2018/09/13/fomo-china-7-billion-industry/" TargetMode="External"/><Relationship Id="rId1" Type="http://schemas.openxmlformats.org/officeDocument/2006/relationships/slideLayout" Target="../slideLayouts/slideLayout6.xml"/><Relationship Id="rId4" Type="http://schemas.openxmlformats.org/officeDocument/2006/relationships/hyperlink" Target="https://www.iab.com/news/us-podcast-ad-revenues-2017/"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www.niemanlab.org/2019/05/the-chinese-podcast-industry-isnt-really-podcasting-as-americans-think-of-it-but-it-is-fascinating/?utm_source=Daily+Lab+email+list&amp;utm_campaign=2dfdbcda4b-dailylabemail3&amp;utm_medium=email&amp;utm_term=0_d68264fd5e-2dfdbcda4b-396203557"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variety.com/2019/digital/news/podcast-platform-himalaya-raises-100-million-launches-apps-with-tipping-function-1203130068/" TargetMode="External"/><Relationship Id="rId2" Type="http://schemas.openxmlformats.org/officeDocument/2006/relationships/hyperlink" Target="https://www.himalaya.com/" TargetMode="External"/><Relationship Id="rId1" Type="http://schemas.openxmlformats.org/officeDocument/2006/relationships/slideLayout" Target="../slideLayouts/slideLayout6.xml"/><Relationship Id="rId5" Type="http://schemas.openxmlformats.org/officeDocument/2006/relationships/image" Target="../media/image31.JPG"/><Relationship Id="rId4" Type="http://schemas.openxmlformats.org/officeDocument/2006/relationships/hyperlink" Target="https://www.scmp.com/tech/start-ups/article/2162274/audio-sharing-platform-ximalaya-fm-launches-smart-speaker-aid"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mailto:lisafaithphillips@gmail.com" TargetMode="External"/><Relationship Id="rId2" Type="http://schemas.openxmlformats.org/officeDocument/2006/relationships/hyperlink" Target="https://lisafaithphillips.com/" TargetMode="Externa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goodereader.com/blog/audiobooks/good-e-reader-global-audiobook-report-for-2019" TargetMode="External"/><Relationship Id="rId1" Type="http://schemas.openxmlformats.org/officeDocument/2006/relationships/slideLayout" Target="../slideLayouts/slideLayout6.xml"/><Relationship Id="rId4" Type="http://schemas.openxmlformats.org/officeDocument/2006/relationships/hyperlink" Target="https://www.gq-magazine.co.uk/article/audiobooks-are-the-new-netfli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lobaltimes.cn/content/1146496.s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8001000" cy="2667000"/>
          </a:xfrm>
        </p:spPr>
        <p:txBody>
          <a:bodyPr>
            <a:normAutofit fontScale="90000"/>
          </a:bodyPr>
          <a:lstStyle/>
          <a:p>
            <a:br>
              <a:rPr lang="en-US" sz="4000" b="1" dirty="0">
                <a:solidFill>
                  <a:srgbClr val="0070C0"/>
                </a:solidFill>
              </a:rPr>
            </a:br>
            <a:br>
              <a:rPr lang="en-US" sz="4000" b="1" dirty="0">
                <a:solidFill>
                  <a:srgbClr val="0070C0"/>
                </a:solidFill>
              </a:rPr>
            </a:br>
            <a:br>
              <a:rPr lang="en-US" sz="4000" b="1" dirty="0">
                <a:solidFill>
                  <a:srgbClr val="0070C0"/>
                </a:solidFill>
              </a:rPr>
            </a:br>
            <a:r>
              <a:rPr lang="en-US" sz="7300" b="1" dirty="0">
                <a:solidFill>
                  <a:schemeClr val="accent6">
                    <a:lumMod val="75000"/>
                  </a:schemeClr>
                </a:solidFill>
              </a:rPr>
              <a:t>The Audio Revolution</a:t>
            </a:r>
            <a:br>
              <a:rPr lang="en-US" sz="4000" b="1" dirty="0">
                <a:solidFill>
                  <a:schemeClr val="accent6">
                    <a:lumMod val="75000"/>
                  </a:schemeClr>
                </a:solidFill>
              </a:rPr>
            </a:br>
            <a:r>
              <a:rPr lang="en-US" sz="4000" b="1" dirty="0">
                <a:solidFill>
                  <a:schemeClr val="accent6">
                    <a:lumMod val="75000"/>
                  </a:schemeClr>
                </a:solidFill>
              </a:rPr>
              <a:t> United States, Europe and China</a:t>
            </a:r>
            <a:r>
              <a:rPr lang="en-US" sz="5300" b="1" dirty="0">
                <a:solidFill>
                  <a:schemeClr val="accent6">
                    <a:lumMod val="75000"/>
                  </a:schemeClr>
                </a:solidFill>
              </a:rPr>
              <a:t> </a:t>
            </a:r>
            <a:br>
              <a:rPr lang="en-US" b="1" dirty="0">
                <a:solidFill>
                  <a:srgbClr val="0070C0"/>
                </a:solidFill>
              </a:rPr>
            </a:br>
            <a:br>
              <a:rPr lang="en-US" b="1" dirty="0">
                <a:solidFill>
                  <a:srgbClr val="0070C0"/>
                </a:solidFill>
              </a:rPr>
            </a:br>
            <a:r>
              <a:rPr lang="en-US" sz="3100" b="1" dirty="0"/>
              <a:t>Digital Publishing Summit, Paris</a:t>
            </a:r>
            <a:br>
              <a:rPr lang="en-US" sz="3100" dirty="0"/>
            </a:br>
            <a:r>
              <a:rPr lang="en-US" sz="3100" dirty="0"/>
              <a:t>June 25, 2019</a:t>
            </a:r>
            <a:br>
              <a:rPr lang="en-US" sz="2700" dirty="0"/>
            </a:br>
            <a:r>
              <a:rPr lang="en-US" sz="2700" dirty="0"/>
              <a:t> </a:t>
            </a:r>
            <a:br>
              <a:rPr lang="en-US" sz="2700" b="1" dirty="0">
                <a:solidFill>
                  <a:srgbClr val="0070C0"/>
                </a:solidFill>
              </a:rPr>
            </a:br>
            <a:br>
              <a:rPr lang="en-US" sz="2000" b="1" dirty="0"/>
            </a:br>
            <a:br>
              <a:rPr lang="en-US" sz="2000" b="1" dirty="0"/>
            </a:br>
            <a:br>
              <a:rPr lang="en-US" dirty="0"/>
            </a:br>
            <a:endParaRPr lang="en-US" b="1" dirty="0">
              <a:solidFill>
                <a:srgbClr val="0070C0"/>
              </a:solidFill>
            </a:endParaRPr>
          </a:p>
        </p:txBody>
      </p:sp>
      <p:sp>
        <p:nvSpPr>
          <p:cNvPr id="3" name="Subtitle 2"/>
          <p:cNvSpPr>
            <a:spLocks noGrp="1"/>
          </p:cNvSpPr>
          <p:nvPr>
            <p:ph type="subTitle" idx="1"/>
          </p:nvPr>
        </p:nvSpPr>
        <p:spPr>
          <a:xfrm>
            <a:off x="609600" y="4514165"/>
            <a:ext cx="7239000" cy="1752600"/>
          </a:xfrm>
        </p:spPr>
        <p:txBody>
          <a:bodyPr>
            <a:normAutofit/>
          </a:bodyPr>
          <a:lstStyle/>
          <a:p>
            <a:pPr algn="l"/>
            <a:endParaRPr lang="en-US" dirty="0">
              <a:solidFill>
                <a:schemeClr val="tx2">
                  <a:lumMod val="60000"/>
                  <a:lumOff val="40000"/>
                </a:schemeClr>
              </a:solidFill>
            </a:endParaRPr>
          </a:p>
          <a:p>
            <a:pPr algn="l"/>
            <a:r>
              <a:rPr lang="en-US" sz="2400" b="1" dirty="0">
                <a:solidFill>
                  <a:schemeClr val="tx1"/>
                </a:solidFill>
              </a:rPr>
              <a:t>Lisa Faith Phillips</a:t>
            </a:r>
          </a:p>
          <a:p>
            <a:pPr algn="l"/>
            <a:r>
              <a:rPr lang="en-US" sz="2000" dirty="0">
                <a:solidFill>
                  <a:schemeClr val="tx1"/>
                </a:solidFill>
              </a:rPr>
              <a:t>CDO, China-U.S. Women’s Foundation</a:t>
            </a:r>
          </a:p>
          <a:p>
            <a:pPr algn="l"/>
            <a:r>
              <a:rPr lang="en-US" sz="2000" dirty="0">
                <a:hlinkClick r:id="rId3"/>
              </a:rPr>
              <a:t>LisaFaithPhillips.com</a:t>
            </a:r>
            <a:endParaRPr lang="en-US" sz="20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6EA0-4AB0-40D6-9730-D80674427E6F}"/>
              </a:ext>
            </a:extLst>
          </p:cNvPr>
          <p:cNvSpPr>
            <a:spLocks noGrp="1"/>
          </p:cNvSpPr>
          <p:nvPr>
            <p:ph type="title"/>
          </p:nvPr>
        </p:nvSpPr>
        <p:spPr>
          <a:xfrm>
            <a:off x="609600" y="188211"/>
            <a:ext cx="7924800" cy="1143000"/>
          </a:xfrm>
        </p:spPr>
        <p:txBody>
          <a:bodyPr>
            <a:normAutofit fontScale="90000"/>
          </a:bodyPr>
          <a:lstStyle/>
          <a:p>
            <a:r>
              <a:rPr lang="en-US" b="1" dirty="0"/>
              <a:t>Audiobook listening continues to rise in China </a:t>
            </a:r>
          </a:p>
        </p:txBody>
      </p:sp>
      <p:sp>
        <p:nvSpPr>
          <p:cNvPr id="3" name="Footer Placeholder 2">
            <a:extLst>
              <a:ext uri="{FF2B5EF4-FFF2-40B4-BE49-F238E27FC236}">
                <a16:creationId xmlns:a16="http://schemas.microsoft.com/office/drawing/2014/main" id="{4A144467-4D67-4F6D-AD7B-4BCAD78F0BEE}"/>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196C6123-B845-42A8-89B0-DAD5D19EBA53}"/>
              </a:ext>
            </a:extLst>
          </p:cNvPr>
          <p:cNvSpPr>
            <a:spLocks noGrp="1"/>
          </p:cNvSpPr>
          <p:nvPr>
            <p:ph type="sldNum" sz="quarter" idx="12"/>
          </p:nvPr>
        </p:nvSpPr>
        <p:spPr/>
        <p:txBody>
          <a:bodyPr/>
          <a:lstStyle/>
          <a:p>
            <a:fld id="{90A1887C-CBFE-4611-A561-3075E8A7814D}" type="slidenum">
              <a:rPr lang="en-US" smtClean="0"/>
              <a:pPr/>
              <a:t>10</a:t>
            </a:fld>
            <a:endParaRPr lang="en-US" dirty="0"/>
          </a:p>
        </p:txBody>
      </p:sp>
      <p:sp>
        <p:nvSpPr>
          <p:cNvPr id="5" name="TextBox 4">
            <a:extLst>
              <a:ext uri="{FF2B5EF4-FFF2-40B4-BE49-F238E27FC236}">
                <a16:creationId xmlns:a16="http://schemas.microsoft.com/office/drawing/2014/main" id="{49106EC7-AF3E-4200-A918-C17C805421EA}"/>
              </a:ext>
            </a:extLst>
          </p:cNvPr>
          <p:cNvSpPr txBox="1"/>
          <p:nvPr/>
        </p:nvSpPr>
        <p:spPr>
          <a:xfrm>
            <a:off x="762000" y="4278516"/>
            <a:ext cx="7924800" cy="1323439"/>
          </a:xfrm>
          <a:prstGeom prst="rect">
            <a:avLst/>
          </a:prstGeom>
          <a:noFill/>
        </p:spPr>
        <p:txBody>
          <a:bodyPr wrap="square" rtlCol="0">
            <a:spAutoFit/>
          </a:bodyPr>
          <a:lstStyle/>
          <a:p>
            <a:r>
              <a:rPr lang="en-US" dirty="0"/>
              <a:t> </a:t>
            </a:r>
            <a:r>
              <a:rPr lang="en-US" sz="2000" dirty="0"/>
              <a:t>Chinese adults report listening in various ways including:</a:t>
            </a:r>
          </a:p>
          <a:p>
            <a:pPr fontAlgn="base"/>
            <a:r>
              <a:rPr lang="en-US" sz="2000" dirty="0"/>
              <a:t>      10% use a audio app platform to listen to books</a:t>
            </a:r>
          </a:p>
          <a:p>
            <a:pPr fontAlgn="base"/>
            <a:r>
              <a:rPr lang="en-US" sz="2000" dirty="0"/>
              <a:t>      7% listen through the radio</a:t>
            </a:r>
          </a:p>
          <a:p>
            <a:pPr fontAlgn="base"/>
            <a:r>
              <a:rPr lang="en-US" sz="2000" dirty="0"/>
              <a:t>      5% listen to audiobooks through WeChat voice.</a:t>
            </a:r>
            <a:endParaRPr lang="en-US" dirty="0"/>
          </a:p>
        </p:txBody>
      </p:sp>
      <p:sp>
        <p:nvSpPr>
          <p:cNvPr id="7" name="TextBox 6">
            <a:extLst>
              <a:ext uri="{FF2B5EF4-FFF2-40B4-BE49-F238E27FC236}">
                <a16:creationId xmlns:a16="http://schemas.microsoft.com/office/drawing/2014/main" id="{F13037F9-328C-4290-8387-68918D03957B}"/>
              </a:ext>
            </a:extLst>
          </p:cNvPr>
          <p:cNvSpPr txBox="1"/>
          <p:nvPr/>
        </p:nvSpPr>
        <p:spPr>
          <a:xfrm>
            <a:off x="609600" y="6048132"/>
            <a:ext cx="6629400" cy="523220"/>
          </a:xfrm>
          <a:prstGeom prst="rect">
            <a:avLst/>
          </a:prstGeom>
          <a:noFill/>
        </p:spPr>
        <p:txBody>
          <a:bodyPr wrap="square" rtlCol="0">
            <a:spAutoFit/>
          </a:bodyPr>
          <a:lstStyle/>
          <a:p>
            <a:r>
              <a:rPr lang="en-US" sz="1000" dirty="0"/>
              <a:t>Source: </a:t>
            </a:r>
            <a:r>
              <a:rPr lang="en-US" sz="1000" dirty="0">
                <a:hlinkClick r:id="rId2"/>
              </a:rPr>
              <a:t>according to the CAPP annual survey </a:t>
            </a:r>
            <a:r>
              <a:rPr lang="en-US" sz="1000" dirty="0"/>
              <a:t>The National Reading Survey Report: Shen Yizhen</a:t>
            </a:r>
          </a:p>
          <a:p>
            <a:endParaRPr lang="en-US" dirty="0"/>
          </a:p>
        </p:txBody>
      </p:sp>
      <p:sp>
        <p:nvSpPr>
          <p:cNvPr id="10" name="TextBox 9">
            <a:extLst>
              <a:ext uri="{FF2B5EF4-FFF2-40B4-BE49-F238E27FC236}">
                <a16:creationId xmlns:a16="http://schemas.microsoft.com/office/drawing/2014/main" id="{0CAE333D-654D-4DD1-9DDE-CE1CDE59A758}"/>
              </a:ext>
            </a:extLst>
          </p:cNvPr>
          <p:cNvSpPr txBox="1"/>
          <p:nvPr/>
        </p:nvSpPr>
        <p:spPr>
          <a:xfrm rot="10800000" flipV="1">
            <a:off x="6019800" y="1869336"/>
            <a:ext cx="2895600" cy="2031325"/>
          </a:xfrm>
          <a:prstGeom prst="rect">
            <a:avLst/>
          </a:prstGeom>
          <a:noFill/>
        </p:spPr>
        <p:txBody>
          <a:bodyPr wrap="square" rtlCol="0">
            <a:spAutoFit/>
          </a:bodyPr>
          <a:lstStyle/>
          <a:p>
            <a:r>
              <a:rPr lang="en-US" dirty="0"/>
              <a:t>The main drivers are </a:t>
            </a:r>
          </a:p>
          <a:p>
            <a:pPr marL="342900" indent="-342900">
              <a:buAutoNum type="arabicPeriod"/>
            </a:pPr>
            <a:r>
              <a:rPr lang="en-US" dirty="0"/>
              <a:t>increasingly busy lifestyle in China</a:t>
            </a:r>
          </a:p>
          <a:p>
            <a:pPr marL="342900" indent="-342900">
              <a:buAutoNum type="arabicPeriod"/>
            </a:pPr>
            <a:r>
              <a:rPr lang="en-US" dirty="0"/>
              <a:t>growing desire to learn</a:t>
            </a:r>
          </a:p>
          <a:p>
            <a:pPr marL="342900" indent="-342900">
              <a:buAutoNum type="arabicPeriod"/>
            </a:pPr>
            <a:r>
              <a:rPr lang="en-US" dirty="0"/>
              <a:t>ease of access through improved mobile app platforms</a:t>
            </a:r>
          </a:p>
        </p:txBody>
      </p:sp>
      <p:graphicFrame>
        <p:nvGraphicFramePr>
          <p:cNvPr id="11" name="Chart 10">
            <a:extLst>
              <a:ext uri="{FF2B5EF4-FFF2-40B4-BE49-F238E27FC236}">
                <a16:creationId xmlns:a16="http://schemas.microsoft.com/office/drawing/2014/main" id="{7B8C1618-E19F-478A-8386-1316CC630633}"/>
              </a:ext>
            </a:extLst>
          </p:cNvPr>
          <p:cNvGraphicFramePr/>
          <p:nvPr>
            <p:extLst>
              <p:ext uri="{D42A27DB-BD31-4B8C-83A1-F6EECF244321}">
                <p14:modId xmlns:p14="http://schemas.microsoft.com/office/powerpoint/2010/main" val="2237627137"/>
              </p:ext>
            </p:extLst>
          </p:nvPr>
        </p:nvGraphicFramePr>
        <p:xfrm>
          <a:off x="609600" y="1714091"/>
          <a:ext cx="5181600" cy="2285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29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87F03-7806-4F6C-90D1-2D303E9B22C0}"/>
              </a:ext>
            </a:extLst>
          </p:cNvPr>
          <p:cNvSpPr>
            <a:spLocks noGrp="1"/>
          </p:cNvSpPr>
          <p:nvPr>
            <p:ph type="title"/>
          </p:nvPr>
        </p:nvSpPr>
        <p:spPr>
          <a:xfrm>
            <a:off x="455720" y="136525"/>
            <a:ext cx="8229600" cy="1143000"/>
          </a:xfrm>
        </p:spPr>
        <p:txBody>
          <a:bodyPr>
            <a:normAutofit fontScale="90000"/>
          </a:bodyPr>
          <a:lstStyle/>
          <a:p>
            <a:r>
              <a:rPr lang="en-US" b="1" dirty="0"/>
              <a:t>Audiobooks are creating a new audience</a:t>
            </a:r>
          </a:p>
        </p:txBody>
      </p:sp>
      <p:sp>
        <p:nvSpPr>
          <p:cNvPr id="3" name="Footer Placeholder 2">
            <a:extLst>
              <a:ext uri="{FF2B5EF4-FFF2-40B4-BE49-F238E27FC236}">
                <a16:creationId xmlns:a16="http://schemas.microsoft.com/office/drawing/2014/main" id="{3DD5327B-06BD-453A-AB04-5B35127A9CFB}"/>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D898F3F2-18CE-4479-85DD-82FDDA76C3D3}"/>
              </a:ext>
            </a:extLst>
          </p:cNvPr>
          <p:cNvSpPr>
            <a:spLocks noGrp="1"/>
          </p:cNvSpPr>
          <p:nvPr>
            <p:ph type="sldNum" sz="quarter" idx="12"/>
          </p:nvPr>
        </p:nvSpPr>
        <p:spPr/>
        <p:txBody>
          <a:bodyPr/>
          <a:lstStyle/>
          <a:p>
            <a:fld id="{90A1887C-CBFE-4611-A561-3075E8A7814D}" type="slidenum">
              <a:rPr lang="en-US" smtClean="0"/>
              <a:pPr/>
              <a:t>11</a:t>
            </a:fld>
            <a:endParaRPr lang="en-US" dirty="0"/>
          </a:p>
        </p:txBody>
      </p:sp>
      <p:sp>
        <p:nvSpPr>
          <p:cNvPr id="7" name="TextBox 6">
            <a:extLst>
              <a:ext uri="{FF2B5EF4-FFF2-40B4-BE49-F238E27FC236}">
                <a16:creationId xmlns:a16="http://schemas.microsoft.com/office/drawing/2014/main" id="{1BFCE284-B0C2-41E5-AD37-0F9C7450CD57}"/>
              </a:ext>
            </a:extLst>
          </p:cNvPr>
          <p:cNvSpPr txBox="1"/>
          <p:nvPr/>
        </p:nvSpPr>
        <p:spPr>
          <a:xfrm>
            <a:off x="838200" y="4343400"/>
            <a:ext cx="7467600" cy="1200329"/>
          </a:xfrm>
          <a:prstGeom prst="rect">
            <a:avLst/>
          </a:prstGeom>
          <a:solidFill>
            <a:schemeClr val="accent6">
              <a:lumMod val="40000"/>
              <a:lumOff val="60000"/>
            </a:schemeClr>
          </a:solidFill>
        </p:spPr>
        <p:txBody>
          <a:bodyPr wrap="square" rtlCol="0">
            <a:spAutoFit/>
          </a:bodyPr>
          <a:lstStyle/>
          <a:p>
            <a:r>
              <a:rPr lang="en-US" dirty="0"/>
              <a:t>According to Richard Lennon, editorial director at Penguin Random House Audio, the audience for audiobooks is largely distinct from buyers of print books. And publishers are helping to drive the popularity of audiobooks, not just responding to it. </a:t>
            </a:r>
            <a:r>
              <a:rPr lang="en-US" sz="1200" dirty="0">
                <a:hlinkClick r:id="rId2"/>
              </a:rPr>
              <a:t>Audiobooks are the New Netflix</a:t>
            </a:r>
            <a:endParaRPr lang="en-US" dirty="0"/>
          </a:p>
        </p:txBody>
      </p:sp>
      <p:sp>
        <p:nvSpPr>
          <p:cNvPr id="10" name="TextBox 9">
            <a:extLst>
              <a:ext uri="{FF2B5EF4-FFF2-40B4-BE49-F238E27FC236}">
                <a16:creationId xmlns:a16="http://schemas.microsoft.com/office/drawing/2014/main" id="{A2107D47-1A06-4CCE-A20C-65906080BF04}"/>
              </a:ext>
            </a:extLst>
          </p:cNvPr>
          <p:cNvSpPr txBox="1"/>
          <p:nvPr/>
        </p:nvSpPr>
        <p:spPr>
          <a:xfrm>
            <a:off x="762000" y="1859340"/>
            <a:ext cx="5798856" cy="1569660"/>
          </a:xfrm>
          <a:prstGeom prst="rect">
            <a:avLst/>
          </a:prstGeom>
          <a:noFill/>
        </p:spPr>
        <p:txBody>
          <a:bodyPr wrap="square" rtlCol="0">
            <a:spAutoFit/>
          </a:bodyPr>
          <a:lstStyle/>
          <a:p>
            <a:r>
              <a:rPr lang="en-US" sz="2400" dirty="0"/>
              <a:t>Unlike e-books, which are often seen as a replacement for the physical book, audiobooks are converting consumers to a new way of experiencing the story. </a:t>
            </a:r>
          </a:p>
        </p:txBody>
      </p:sp>
      <p:pic>
        <p:nvPicPr>
          <p:cNvPr id="9" name="Picture 8" descr="A person smiling for the camera&#10;&#10;Description automatically generated">
            <a:extLst>
              <a:ext uri="{FF2B5EF4-FFF2-40B4-BE49-F238E27FC236}">
                <a16:creationId xmlns:a16="http://schemas.microsoft.com/office/drawing/2014/main" id="{34D05F38-531C-47E3-A17E-1B709606B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856" y="814557"/>
            <a:ext cx="2078320" cy="2766843"/>
          </a:xfrm>
          <a:prstGeom prst="rect">
            <a:avLst/>
          </a:prstGeom>
        </p:spPr>
      </p:pic>
    </p:spTree>
    <p:extLst>
      <p:ext uri="{BB962C8B-B14F-4D97-AF65-F5344CB8AC3E}">
        <p14:creationId xmlns:p14="http://schemas.microsoft.com/office/powerpoint/2010/main" val="925347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5F83B-0D0A-4B41-8F49-87FA275F19DD}"/>
              </a:ext>
            </a:extLst>
          </p:cNvPr>
          <p:cNvSpPr>
            <a:spLocks noGrp="1"/>
          </p:cNvSpPr>
          <p:nvPr>
            <p:ph type="title"/>
          </p:nvPr>
        </p:nvSpPr>
        <p:spPr>
          <a:xfrm>
            <a:off x="457200" y="0"/>
            <a:ext cx="7543800" cy="1417638"/>
          </a:xfrm>
        </p:spPr>
        <p:txBody>
          <a:bodyPr>
            <a:normAutofit fontScale="90000"/>
          </a:bodyPr>
          <a:lstStyle/>
          <a:p>
            <a:r>
              <a:rPr lang="en-US" b="1" dirty="0"/>
              <a:t>The New York Times promotes audiobook best-sellers monthly</a:t>
            </a:r>
          </a:p>
        </p:txBody>
      </p:sp>
      <p:sp>
        <p:nvSpPr>
          <p:cNvPr id="3" name="Footer Placeholder 2">
            <a:extLst>
              <a:ext uri="{FF2B5EF4-FFF2-40B4-BE49-F238E27FC236}">
                <a16:creationId xmlns:a16="http://schemas.microsoft.com/office/drawing/2014/main" id="{AF95023B-F2A5-4D92-8AFF-86EE2151529B}"/>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6AE2B17F-182D-4C3B-87EC-77A2E8CE0074}"/>
              </a:ext>
            </a:extLst>
          </p:cNvPr>
          <p:cNvSpPr>
            <a:spLocks noGrp="1"/>
          </p:cNvSpPr>
          <p:nvPr>
            <p:ph type="sldNum" sz="quarter" idx="12"/>
          </p:nvPr>
        </p:nvSpPr>
        <p:spPr/>
        <p:txBody>
          <a:bodyPr/>
          <a:lstStyle/>
          <a:p>
            <a:fld id="{90A1887C-CBFE-4611-A561-3075E8A7814D}" type="slidenum">
              <a:rPr lang="en-US" smtClean="0"/>
              <a:pPr/>
              <a:t>12</a:t>
            </a:fld>
            <a:endParaRPr lang="en-US" dirty="0"/>
          </a:p>
        </p:txBody>
      </p:sp>
      <p:pic>
        <p:nvPicPr>
          <p:cNvPr id="6" name="Picture 5" descr="A screenshot of a social media post&#10;&#10;Description automatically generated">
            <a:extLst>
              <a:ext uri="{FF2B5EF4-FFF2-40B4-BE49-F238E27FC236}">
                <a16:creationId xmlns:a16="http://schemas.microsoft.com/office/drawing/2014/main" id="{37F08A95-E2E8-4CAC-BE33-1CA35AD06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65" y="1491048"/>
            <a:ext cx="4536935" cy="4865302"/>
          </a:xfrm>
          <a:prstGeom prst="rect">
            <a:avLst/>
          </a:prstGeom>
          <a:ln>
            <a:solidFill>
              <a:schemeClr val="tx1"/>
            </a:solidFill>
          </a:ln>
        </p:spPr>
      </p:pic>
      <p:pic>
        <p:nvPicPr>
          <p:cNvPr id="8" name="Picture 7" descr="A screenshot of a social media post&#10;&#10;Description automatically generated">
            <a:extLst>
              <a:ext uri="{FF2B5EF4-FFF2-40B4-BE49-F238E27FC236}">
                <a16:creationId xmlns:a16="http://schemas.microsoft.com/office/drawing/2014/main" id="{BD74BCF4-26B9-4326-86B3-EAC5B803B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6218" y="1753394"/>
            <a:ext cx="4648200" cy="4267200"/>
          </a:xfrm>
          <a:prstGeom prst="rect">
            <a:avLst/>
          </a:prstGeom>
          <a:ln>
            <a:solidFill>
              <a:srgbClr val="002060"/>
            </a:solidFill>
          </a:ln>
        </p:spPr>
      </p:pic>
      <p:sp>
        <p:nvSpPr>
          <p:cNvPr id="9" name="TextBox 8">
            <a:extLst>
              <a:ext uri="{FF2B5EF4-FFF2-40B4-BE49-F238E27FC236}">
                <a16:creationId xmlns:a16="http://schemas.microsoft.com/office/drawing/2014/main" id="{1A8A1514-43BA-40CD-99AA-5E10B7B43E55}"/>
              </a:ext>
            </a:extLst>
          </p:cNvPr>
          <p:cNvSpPr txBox="1"/>
          <p:nvPr/>
        </p:nvSpPr>
        <p:spPr>
          <a:xfrm>
            <a:off x="6552906" y="1575324"/>
            <a:ext cx="2286000" cy="3416320"/>
          </a:xfrm>
          <a:prstGeom prst="rect">
            <a:avLst/>
          </a:prstGeom>
          <a:solidFill>
            <a:schemeClr val="accent6">
              <a:lumMod val="40000"/>
              <a:lumOff val="60000"/>
            </a:schemeClr>
          </a:solidFill>
        </p:spPr>
        <p:txBody>
          <a:bodyPr wrap="square" rtlCol="0">
            <a:spAutoFit/>
          </a:bodyPr>
          <a:lstStyle/>
          <a:p>
            <a:r>
              <a:rPr lang="en-US" dirty="0"/>
              <a:t>“The vibrant growth of audiobooks in the industry has created a need for an impartial, reliable source for tracking and reporting the top-selling audiobooks across the country,” said Pamela Paul, editor of The New York Times Book Review.</a:t>
            </a:r>
          </a:p>
        </p:txBody>
      </p:sp>
      <p:sp>
        <p:nvSpPr>
          <p:cNvPr id="10" name="TextBox 9">
            <a:extLst>
              <a:ext uri="{FF2B5EF4-FFF2-40B4-BE49-F238E27FC236}">
                <a16:creationId xmlns:a16="http://schemas.microsoft.com/office/drawing/2014/main" id="{D0D41358-674D-4362-A4C4-8DB4EA234CAF}"/>
              </a:ext>
            </a:extLst>
          </p:cNvPr>
          <p:cNvSpPr txBox="1"/>
          <p:nvPr/>
        </p:nvSpPr>
        <p:spPr>
          <a:xfrm>
            <a:off x="5257506" y="6021330"/>
            <a:ext cx="3581400" cy="523220"/>
          </a:xfrm>
          <a:prstGeom prst="rect">
            <a:avLst/>
          </a:prstGeom>
          <a:noFill/>
        </p:spPr>
        <p:txBody>
          <a:bodyPr wrap="square" rtlCol="0">
            <a:spAutoFit/>
          </a:bodyPr>
          <a:lstStyle/>
          <a:p>
            <a:r>
              <a:rPr lang="en-US" sz="1400" dirty="0">
                <a:hlinkClick r:id="rId5"/>
              </a:rPr>
              <a:t>Monthly New York Times audiobook best-seller list</a:t>
            </a:r>
            <a:r>
              <a:rPr lang="en-US" sz="1400" dirty="0"/>
              <a:t>s</a:t>
            </a:r>
          </a:p>
        </p:txBody>
      </p:sp>
    </p:spTree>
    <p:extLst>
      <p:ext uri="{BB962C8B-B14F-4D97-AF65-F5344CB8AC3E}">
        <p14:creationId xmlns:p14="http://schemas.microsoft.com/office/powerpoint/2010/main" val="1790821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1C492-9C9A-4161-AAE9-1B5F33511942}"/>
              </a:ext>
            </a:extLst>
          </p:cNvPr>
          <p:cNvSpPr>
            <a:spLocks noGrp="1"/>
          </p:cNvSpPr>
          <p:nvPr>
            <p:ph type="title"/>
          </p:nvPr>
        </p:nvSpPr>
        <p:spPr>
          <a:xfrm>
            <a:off x="457200" y="2667000"/>
            <a:ext cx="8229600" cy="1143000"/>
          </a:xfrm>
        </p:spPr>
        <p:txBody>
          <a:bodyPr>
            <a:normAutofit fontScale="90000"/>
          </a:bodyPr>
          <a:lstStyle/>
          <a:p>
            <a:pPr algn="l"/>
            <a:r>
              <a:rPr lang="en-US" dirty="0">
                <a:solidFill>
                  <a:schemeClr val="accent6">
                    <a:lumMod val="75000"/>
                  </a:schemeClr>
                </a:solidFill>
              </a:rPr>
              <a:t>An audio gold rush brings new vendors and consolidation</a:t>
            </a:r>
          </a:p>
        </p:txBody>
      </p:sp>
      <p:sp>
        <p:nvSpPr>
          <p:cNvPr id="3" name="Footer Placeholder 2">
            <a:extLst>
              <a:ext uri="{FF2B5EF4-FFF2-40B4-BE49-F238E27FC236}">
                <a16:creationId xmlns:a16="http://schemas.microsoft.com/office/drawing/2014/main" id="{C61D1D18-9D24-4D30-A7E7-8684C87F9F0C}"/>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21121910-106E-4B56-961D-89E060FFEC01}"/>
              </a:ext>
            </a:extLst>
          </p:cNvPr>
          <p:cNvSpPr>
            <a:spLocks noGrp="1"/>
          </p:cNvSpPr>
          <p:nvPr>
            <p:ph type="sldNum" sz="quarter" idx="12"/>
          </p:nvPr>
        </p:nvSpPr>
        <p:spPr/>
        <p:txBody>
          <a:bodyPr/>
          <a:lstStyle/>
          <a:p>
            <a:fld id="{90A1887C-CBFE-4611-A561-3075E8A7814D}" type="slidenum">
              <a:rPr lang="en-US" smtClean="0"/>
              <a:pPr/>
              <a:t>13</a:t>
            </a:fld>
            <a:endParaRPr lang="en-US" dirty="0"/>
          </a:p>
        </p:txBody>
      </p:sp>
    </p:spTree>
    <p:extLst>
      <p:ext uri="{BB962C8B-B14F-4D97-AF65-F5344CB8AC3E}">
        <p14:creationId xmlns:p14="http://schemas.microsoft.com/office/powerpoint/2010/main" val="3174591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315"/>
            <a:ext cx="8839200" cy="1524000"/>
          </a:xfrm>
          <a:ln>
            <a:solidFill>
              <a:schemeClr val="bg1"/>
            </a:solidFill>
          </a:ln>
        </p:spPr>
        <p:style>
          <a:lnRef idx="2">
            <a:schemeClr val="accent1"/>
          </a:lnRef>
          <a:fillRef idx="1">
            <a:schemeClr val="lt1"/>
          </a:fillRef>
          <a:effectRef idx="0">
            <a:schemeClr val="accent1"/>
          </a:effectRef>
          <a:fontRef idx="minor">
            <a:schemeClr val="dk1"/>
          </a:fontRef>
        </p:style>
        <p:txBody>
          <a:bodyPr>
            <a:normAutofit fontScale="90000"/>
          </a:bodyPr>
          <a:lstStyle/>
          <a:p>
            <a:br>
              <a:rPr lang="en-US" sz="4900" dirty="0">
                <a:solidFill>
                  <a:schemeClr val="tx1"/>
                </a:solidFill>
              </a:rPr>
            </a:br>
            <a:r>
              <a:rPr lang="en-US" b="1" dirty="0">
                <a:solidFill>
                  <a:schemeClr val="tx1"/>
                </a:solidFill>
                <a:latin typeface="+mj-lt"/>
              </a:rPr>
              <a:t>As</a:t>
            </a:r>
            <a:r>
              <a:rPr lang="en-US" dirty="0">
                <a:solidFill>
                  <a:schemeClr val="tx1"/>
                </a:solidFill>
                <a:latin typeface="+mj-lt"/>
              </a:rPr>
              <a:t> </a:t>
            </a:r>
            <a:r>
              <a:rPr lang="en-US" b="1" dirty="0">
                <a:solidFill>
                  <a:schemeClr val="tx1"/>
                </a:solidFill>
                <a:latin typeface="+mj-lt"/>
              </a:rPr>
              <a:t>Amazon’s e-book/ereader strategy dominated the e-book market  </a:t>
            </a:r>
            <a:br>
              <a:rPr lang="en-US" sz="4900" b="1" dirty="0">
                <a:solidFill>
                  <a:srgbClr val="0070C0"/>
                </a:solidFill>
              </a:rPr>
            </a:br>
            <a:r>
              <a:rPr lang="en-US" sz="3100" dirty="0">
                <a:solidFill>
                  <a:schemeClr val="tx1"/>
                </a:solidFill>
              </a:rPr>
              <a:t> </a:t>
            </a:r>
          </a:p>
        </p:txBody>
      </p:sp>
      <p:graphicFrame>
        <p:nvGraphicFramePr>
          <p:cNvPr id="6" name="Chart 5"/>
          <p:cNvGraphicFramePr/>
          <p:nvPr>
            <p:extLst>
              <p:ext uri="{D42A27DB-BD31-4B8C-83A1-F6EECF244321}">
                <p14:modId xmlns:p14="http://schemas.microsoft.com/office/powerpoint/2010/main" val="4036593704"/>
              </p:ext>
            </p:extLst>
          </p:nvPr>
        </p:nvGraphicFramePr>
        <p:xfrm>
          <a:off x="1295400" y="1652211"/>
          <a:ext cx="6553200" cy="40005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dirty="0"/>
              <a:t>The Audio Revolution</a:t>
            </a:r>
          </a:p>
        </p:txBody>
      </p:sp>
      <p:sp>
        <p:nvSpPr>
          <p:cNvPr id="3" name="Slide Number Placeholder 2">
            <a:extLst>
              <a:ext uri="{FF2B5EF4-FFF2-40B4-BE49-F238E27FC236}">
                <a16:creationId xmlns:a16="http://schemas.microsoft.com/office/drawing/2014/main" id="{F6860F67-AE22-43FA-96C2-ACC7DD7B361D}"/>
              </a:ext>
            </a:extLst>
          </p:cNvPr>
          <p:cNvSpPr>
            <a:spLocks noGrp="1"/>
          </p:cNvSpPr>
          <p:nvPr>
            <p:ph type="sldNum" sz="quarter" idx="12"/>
          </p:nvPr>
        </p:nvSpPr>
        <p:spPr/>
        <p:txBody>
          <a:bodyPr/>
          <a:lstStyle/>
          <a:p>
            <a:fld id="{90A1887C-CBFE-4611-A561-3075E8A7814D}" type="slidenum">
              <a:rPr lang="en-US" smtClean="0"/>
              <a:pPr/>
              <a:t>14</a:t>
            </a:fld>
            <a:endParaRPr lang="en-US" dirty="0"/>
          </a:p>
        </p:txBody>
      </p:sp>
      <p:sp>
        <p:nvSpPr>
          <p:cNvPr id="5" name="TextBox 4"/>
          <p:cNvSpPr txBox="1"/>
          <p:nvPr/>
        </p:nvSpPr>
        <p:spPr>
          <a:xfrm>
            <a:off x="455720" y="6284592"/>
            <a:ext cx="2133600" cy="307777"/>
          </a:xfrm>
          <a:prstGeom prst="rect">
            <a:avLst/>
          </a:prstGeom>
          <a:noFill/>
        </p:spPr>
        <p:txBody>
          <a:bodyPr wrap="square" rtlCol="0">
            <a:spAutoFit/>
          </a:bodyPr>
          <a:lstStyle/>
          <a:p>
            <a:r>
              <a:rPr lang="en-US" sz="1400" dirty="0"/>
              <a:t>AAP Sales Reports</a:t>
            </a:r>
          </a:p>
        </p:txBody>
      </p:sp>
      <p:sp>
        <p:nvSpPr>
          <p:cNvPr id="7" name="TextBox 6">
            <a:extLst>
              <a:ext uri="{FF2B5EF4-FFF2-40B4-BE49-F238E27FC236}">
                <a16:creationId xmlns:a16="http://schemas.microsoft.com/office/drawing/2014/main" id="{E1B4F555-4C14-41A0-A362-BFB4429FB33C}"/>
              </a:ext>
            </a:extLst>
          </p:cNvPr>
          <p:cNvSpPr txBox="1"/>
          <p:nvPr/>
        </p:nvSpPr>
        <p:spPr>
          <a:xfrm>
            <a:off x="1905000" y="5130430"/>
            <a:ext cx="5943600" cy="369332"/>
          </a:xfrm>
          <a:prstGeom prst="rect">
            <a:avLst/>
          </a:prstGeom>
          <a:noFill/>
        </p:spPr>
        <p:txBody>
          <a:bodyPr wrap="square" rtlCol="0">
            <a:spAutoFit/>
          </a:bodyPr>
          <a:lstStyle/>
          <a:p>
            <a:pPr algn="ctr"/>
            <a:r>
              <a:rPr lang="en-US" b="1" dirty="0">
                <a:solidFill>
                  <a:srgbClr val="0070C0"/>
                </a:solidFill>
              </a:rPr>
              <a:t>2017 U.S. e-book market vendor share </a:t>
            </a:r>
            <a:r>
              <a:rPr lang="en-US" dirty="0">
                <a:solidFill>
                  <a:srgbClr val="0070C0"/>
                </a:solidFill>
              </a:rPr>
              <a:t> (units)</a:t>
            </a:r>
          </a:p>
        </p:txBody>
      </p:sp>
      <p:sp>
        <p:nvSpPr>
          <p:cNvPr id="8" name="TextBox 7">
            <a:extLst>
              <a:ext uri="{FF2B5EF4-FFF2-40B4-BE49-F238E27FC236}">
                <a16:creationId xmlns:a16="http://schemas.microsoft.com/office/drawing/2014/main" id="{93F2AB8D-A208-4589-8522-63C339A877D7}"/>
              </a:ext>
            </a:extLst>
          </p:cNvPr>
          <p:cNvSpPr txBox="1"/>
          <p:nvPr/>
        </p:nvSpPr>
        <p:spPr>
          <a:xfrm>
            <a:off x="820075" y="5638261"/>
            <a:ext cx="7467600" cy="646331"/>
          </a:xfrm>
          <a:prstGeom prst="rect">
            <a:avLst/>
          </a:prstGeom>
          <a:noFill/>
        </p:spPr>
        <p:txBody>
          <a:bodyPr wrap="square" rtlCol="0">
            <a:spAutoFit/>
          </a:bodyPr>
          <a:lstStyle/>
          <a:p>
            <a:pPr algn="ctr"/>
            <a:r>
              <a:rPr lang="en-US" sz="3600" b="1" dirty="0"/>
              <a:t>So it has with the audiobook market.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EC6AE-E32D-4327-B4E1-B19FD370DAA5}"/>
              </a:ext>
            </a:extLst>
          </p:cNvPr>
          <p:cNvSpPr>
            <a:spLocks noGrp="1"/>
          </p:cNvSpPr>
          <p:nvPr>
            <p:ph type="title"/>
          </p:nvPr>
        </p:nvSpPr>
        <p:spPr>
          <a:xfrm>
            <a:off x="214544" y="123776"/>
            <a:ext cx="8834206" cy="960437"/>
          </a:xfrm>
        </p:spPr>
        <p:txBody>
          <a:bodyPr>
            <a:normAutofit fontScale="90000"/>
          </a:bodyPr>
          <a:lstStyle/>
          <a:p>
            <a:r>
              <a:rPr lang="en-US" b="1" dirty="0"/>
              <a:t>Audible/Amazon builds near-monopoly</a:t>
            </a:r>
          </a:p>
        </p:txBody>
      </p:sp>
      <p:sp>
        <p:nvSpPr>
          <p:cNvPr id="3" name="Footer Placeholder 2">
            <a:extLst>
              <a:ext uri="{FF2B5EF4-FFF2-40B4-BE49-F238E27FC236}">
                <a16:creationId xmlns:a16="http://schemas.microsoft.com/office/drawing/2014/main" id="{1E34B073-04EF-4636-B4D0-327FAF206B1D}"/>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1149C6C2-7169-44FB-A02E-65B5779E7914}"/>
              </a:ext>
            </a:extLst>
          </p:cNvPr>
          <p:cNvSpPr>
            <a:spLocks noGrp="1"/>
          </p:cNvSpPr>
          <p:nvPr>
            <p:ph type="sldNum" sz="quarter" idx="12"/>
          </p:nvPr>
        </p:nvSpPr>
        <p:spPr/>
        <p:txBody>
          <a:bodyPr/>
          <a:lstStyle/>
          <a:p>
            <a:fld id="{90A1887C-CBFE-4611-A561-3075E8A7814D}" type="slidenum">
              <a:rPr lang="en-US" smtClean="0"/>
              <a:pPr/>
              <a:t>15</a:t>
            </a:fld>
            <a:endParaRPr lang="en-US" dirty="0"/>
          </a:p>
        </p:txBody>
      </p:sp>
      <p:sp>
        <p:nvSpPr>
          <p:cNvPr id="5" name="TextBox 4">
            <a:extLst>
              <a:ext uri="{FF2B5EF4-FFF2-40B4-BE49-F238E27FC236}">
                <a16:creationId xmlns:a16="http://schemas.microsoft.com/office/drawing/2014/main" id="{364A4433-EA0F-4485-BC88-5B25CA1F00B7}"/>
              </a:ext>
            </a:extLst>
          </p:cNvPr>
          <p:cNvSpPr txBox="1"/>
          <p:nvPr/>
        </p:nvSpPr>
        <p:spPr>
          <a:xfrm>
            <a:off x="471256" y="1084213"/>
            <a:ext cx="6081944" cy="2585323"/>
          </a:xfrm>
          <a:prstGeom prst="rect">
            <a:avLst/>
          </a:prstGeom>
          <a:noFill/>
        </p:spPr>
        <p:txBody>
          <a:bodyPr wrap="square" rtlCol="0">
            <a:spAutoFit/>
          </a:bodyPr>
          <a:lstStyle/>
          <a:p>
            <a:r>
              <a:rPr lang="en-US" dirty="0"/>
              <a:t>Launched in 1995, Audible was bought by Amazon in 2008 for $300 million.</a:t>
            </a:r>
          </a:p>
          <a:p>
            <a:endParaRPr lang="en-US" sz="1400" dirty="0"/>
          </a:p>
          <a:p>
            <a:r>
              <a:rPr lang="en-US" dirty="0"/>
              <a:t>With distribution innovation, marketing power, a low-priced subscription, aggressive publisher deals and creative content, Audible takes over the audiobook market in the U.S.</a:t>
            </a:r>
          </a:p>
          <a:p>
            <a:endParaRPr lang="en-US" dirty="0"/>
          </a:p>
          <a:p>
            <a:endParaRPr lang="en-US" dirty="0"/>
          </a:p>
          <a:p>
            <a:endParaRPr lang="en-US" dirty="0"/>
          </a:p>
        </p:txBody>
      </p:sp>
      <p:pic>
        <p:nvPicPr>
          <p:cNvPr id="13" name="Picture 12" descr="A picture containing clipart&#10;&#10;Description automatically generated">
            <a:extLst>
              <a:ext uri="{FF2B5EF4-FFF2-40B4-BE49-F238E27FC236}">
                <a16:creationId xmlns:a16="http://schemas.microsoft.com/office/drawing/2014/main" id="{7E90D814-F366-4EA5-A4FF-ECCDB2683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8006" y="1084213"/>
            <a:ext cx="2750744" cy="1430387"/>
          </a:xfrm>
          <a:prstGeom prst="rect">
            <a:avLst/>
          </a:prstGeom>
        </p:spPr>
      </p:pic>
      <p:sp>
        <p:nvSpPr>
          <p:cNvPr id="14" name="TextBox 13">
            <a:extLst>
              <a:ext uri="{FF2B5EF4-FFF2-40B4-BE49-F238E27FC236}">
                <a16:creationId xmlns:a16="http://schemas.microsoft.com/office/drawing/2014/main" id="{594E3608-1697-4E0D-A0E9-D8B60383DEB9}"/>
              </a:ext>
            </a:extLst>
          </p:cNvPr>
          <p:cNvSpPr txBox="1"/>
          <p:nvPr/>
        </p:nvSpPr>
        <p:spPr>
          <a:xfrm>
            <a:off x="533400" y="2893863"/>
            <a:ext cx="8077200" cy="3570208"/>
          </a:xfrm>
          <a:prstGeom prst="rect">
            <a:avLst/>
          </a:prstGeom>
          <a:noFill/>
        </p:spPr>
        <p:txBody>
          <a:bodyPr wrap="square" rtlCol="0">
            <a:spAutoFit/>
          </a:bodyPr>
          <a:lstStyle/>
          <a:p>
            <a:r>
              <a:rPr lang="en-US" sz="1600" b="1" dirty="0"/>
              <a:t>Some of the innovations that worked and some that didn’t:</a:t>
            </a:r>
          </a:p>
          <a:p>
            <a:r>
              <a:rPr lang="en-US" sz="1600" b="1" dirty="0">
                <a:solidFill>
                  <a:srgbClr val="0070C0"/>
                </a:solidFill>
              </a:rPr>
              <a:t>2011</a:t>
            </a:r>
            <a:r>
              <a:rPr lang="en-US" sz="1600" dirty="0"/>
              <a:t> - </a:t>
            </a:r>
            <a:r>
              <a:rPr lang="en-US" sz="1600" dirty="0">
                <a:hlinkClick r:id="rId4" tooltip="Audiobook Creation Exchange"/>
              </a:rPr>
              <a:t>Audiobook Creation Exchange</a:t>
            </a:r>
            <a:r>
              <a:rPr lang="en-US" sz="1600" dirty="0"/>
              <a:t> (ACX) connecting rights holders, narrators and producers to create new audiobooks.  A year later Audible reported it received more titles from ACX than from its top three audio providers combined.</a:t>
            </a:r>
          </a:p>
          <a:p>
            <a:r>
              <a:rPr lang="en-US" sz="1600" b="1" dirty="0">
                <a:solidFill>
                  <a:srgbClr val="0070C0"/>
                </a:solidFill>
              </a:rPr>
              <a:t>2012</a:t>
            </a:r>
            <a:r>
              <a:rPr lang="en-US" sz="1600" dirty="0"/>
              <a:t> - </a:t>
            </a:r>
            <a:r>
              <a:rPr lang="en-US" sz="1600" b="1" dirty="0"/>
              <a:t>Whispersync </a:t>
            </a:r>
            <a:r>
              <a:rPr lang="en-US" sz="1600" dirty="0"/>
              <a:t>allows readers to switch seamlessly between reading a Kindle and listening. </a:t>
            </a:r>
            <a:r>
              <a:rPr lang="en-US" sz="1600" b="1" dirty="0"/>
              <a:t>Immersion Reading </a:t>
            </a:r>
            <a:r>
              <a:rPr lang="en-US" sz="1600" dirty="0"/>
              <a:t>lets audiobook read along with highlighted text on a Kindle. Both of these make Audible easy to use on Amazon Echo speakers with launch in 2015.</a:t>
            </a:r>
          </a:p>
          <a:p>
            <a:r>
              <a:rPr lang="en-US" sz="1600" b="1" dirty="0">
                <a:solidFill>
                  <a:srgbClr val="0070C0"/>
                </a:solidFill>
              </a:rPr>
              <a:t>2012</a:t>
            </a:r>
            <a:r>
              <a:rPr lang="en-US" sz="1600" dirty="0"/>
              <a:t> - A-List Collection showcased Hollywood stars reading classics.</a:t>
            </a:r>
          </a:p>
          <a:p>
            <a:r>
              <a:rPr lang="en-US" sz="1600" b="1" dirty="0">
                <a:solidFill>
                  <a:srgbClr val="0070C0"/>
                </a:solidFill>
              </a:rPr>
              <a:t>2015</a:t>
            </a:r>
            <a:r>
              <a:rPr lang="en-US" sz="1600" dirty="0"/>
              <a:t> - Former VP of NPR Programming joined to create original content.</a:t>
            </a:r>
          </a:p>
          <a:p>
            <a:r>
              <a:rPr lang="en-US" sz="1600" b="1" dirty="0">
                <a:solidFill>
                  <a:srgbClr val="0070C0"/>
                </a:solidFill>
              </a:rPr>
              <a:t>2016</a:t>
            </a:r>
            <a:r>
              <a:rPr lang="en-US" sz="1600" dirty="0"/>
              <a:t> - Audible Channels, a podcast platform launched.</a:t>
            </a:r>
          </a:p>
          <a:p>
            <a:r>
              <a:rPr lang="en-US" sz="1600" b="1" dirty="0">
                <a:solidFill>
                  <a:srgbClr val="0070C0"/>
                </a:solidFill>
              </a:rPr>
              <a:t>2018</a:t>
            </a:r>
            <a:r>
              <a:rPr lang="en-US" sz="1600" dirty="0"/>
              <a:t> - Audible Channels scales down, head of original content steps down and content team downsized.</a:t>
            </a:r>
          </a:p>
          <a:p>
            <a:r>
              <a:rPr lang="en-US" sz="1600" b="1" dirty="0">
                <a:solidFill>
                  <a:srgbClr val="0070C0"/>
                </a:solidFill>
              </a:rPr>
              <a:t>2019</a:t>
            </a:r>
            <a:r>
              <a:rPr lang="en-US" sz="1600" dirty="0"/>
              <a:t> - Audible Originals given away for free as benefit to paid subscribers.</a:t>
            </a:r>
          </a:p>
          <a:p>
            <a:endParaRPr lang="en-US" dirty="0"/>
          </a:p>
        </p:txBody>
      </p:sp>
      <p:sp>
        <p:nvSpPr>
          <p:cNvPr id="15" name="TextBox 14">
            <a:extLst>
              <a:ext uri="{FF2B5EF4-FFF2-40B4-BE49-F238E27FC236}">
                <a16:creationId xmlns:a16="http://schemas.microsoft.com/office/drawing/2014/main" id="{52B6DDCC-5BB2-4B6B-A995-D1BA0DD5D6FD}"/>
              </a:ext>
            </a:extLst>
          </p:cNvPr>
          <p:cNvSpPr txBox="1"/>
          <p:nvPr/>
        </p:nvSpPr>
        <p:spPr>
          <a:xfrm>
            <a:off x="685800" y="6079351"/>
            <a:ext cx="3276600" cy="553998"/>
          </a:xfrm>
          <a:prstGeom prst="rect">
            <a:avLst/>
          </a:prstGeom>
          <a:noFill/>
        </p:spPr>
        <p:txBody>
          <a:bodyPr wrap="square" rtlCol="0">
            <a:spAutoFit/>
          </a:bodyPr>
          <a:lstStyle/>
          <a:p>
            <a:r>
              <a:rPr lang="en-US" sz="1200" dirty="0"/>
              <a:t>Source: </a:t>
            </a:r>
            <a:r>
              <a:rPr lang="en-US" sz="1200" dirty="0">
                <a:hlinkClick r:id="rId5"/>
              </a:rPr>
              <a:t>Wikipedia</a:t>
            </a:r>
            <a:r>
              <a:rPr lang="en-US" sz="1200" dirty="0"/>
              <a:t> and </a:t>
            </a:r>
            <a:r>
              <a:rPr lang="en-US" sz="1200" dirty="0">
                <a:hlinkClick r:id="rId6"/>
              </a:rPr>
              <a:t>Audible</a:t>
            </a:r>
            <a:endParaRPr lang="en-US" sz="1200" dirty="0"/>
          </a:p>
          <a:p>
            <a:endParaRPr lang="en-US" dirty="0"/>
          </a:p>
        </p:txBody>
      </p:sp>
    </p:spTree>
    <p:extLst>
      <p:ext uri="{BB962C8B-B14F-4D97-AF65-F5344CB8AC3E}">
        <p14:creationId xmlns:p14="http://schemas.microsoft.com/office/powerpoint/2010/main" val="1660231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266" y="209387"/>
            <a:ext cx="8404934" cy="1637125"/>
          </a:xfrm>
          <a:ln>
            <a:solidFill>
              <a:schemeClr val="bg1"/>
            </a:solidFill>
          </a:ln>
        </p:spPr>
        <p:style>
          <a:lnRef idx="2">
            <a:schemeClr val="accent1"/>
          </a:lnRef>
          <a:fillRef idx="1">
            <a:schemeClr val="lt1"/>
          </a:fillRef>
          <a:effectRef idx="0">
            <a:schemeClr val="accent1"/>
          </a:effectRef>
          <a:fontRef idx="minor">
            <a:schemeClr val="dk1"/>
          </a:fontRef>
        </p:style>
        <p:txBody>
          <a:bodyPr>
            <a:normAutofit fontScale="90000"/>
          </a:bodyPr>
          <a:lstStyle/>
          <a:p>
            <a:br>
              <a:rPr lang="en-US" b="1" dirty="0">
                <a:solidFill>
                  <a:srgbClr val="0070C0"/>
                </a:solidFill>
              </a:rPr>
            </a:br>
            <a:r>
              <a:rPr lang="en-US" sz="4000" b="1" dirty="0"/>
              <a:t>With only 8% of the U.S. market and poor discovery, Apple’s audiobook sales have been low</a:t>
            </a:r>
            <a:br>
              <a:rPr lang="en-US" b="1" dirty="0"/>
            </a:br>
            <a:endParaRPr lang="en-US" b="1" dirty="0">
              <a:solidFill>
                <a:srgbClr val="0070C0"/>
              </a:solidFill>
            </a:endParaRPr>
          </a:p>
        </p:txBody>
      </p:sp>
      <p:pic>
        <p:nvPicPr>
          <p:cNvPr id="3074" name="Picture 2"/>
          <p:cNvPicPr>
            <a:picLocks noChangeAspect="1" noChangeArrowheads="1"/>
          </p:cNvPicPr>
          <p:nvPr/>
        </p:nvPicPr>
        <p:blipFill>
          <a:blip r:embed="rId3" cstate="print"/>
          <a:srcRect/>
          <a:stretch>
            <a:fillRect/>
          </a:stretch>
        </p:blipFill>
        <p:spPr bwMode="auto">
          <a:xfrm>
            <a:off x="1331195" y="1965645"/>
            <a:ext cx="6288805" cy="3325423"/>
          </a:xfrm>
          <a:prstGeom prst="rect">
            <a:avLst/>
          </a:prstGeom>
          <a:noFill/>
          <a:ln w="9525">
            <a:noFill/>
            <a:miter lim="800000"/>
            <a:headEnd/>
            <a:tailEnd/>
          </a:ln>
        </p:spPr>
      </p:pic>
      <p:sp>
        <p:nvSpPr>
          <p:cNvPr id="8" name="TextBox 7"/>
          <p:cNvSpPr txBox="1"/>
          <p:nvPr/>
        </p:nvSpPr>
        <p:spPr>
          <a:xfrm>
            <a:off x="533400" y="5410200"/>
            <a:ext cx="8305800" cy="1015663"/>
          </a:xfrm>
          <a:prstGeom prst="rect">
            <a:avLst/>
          </a:prstGeom>
          <a:solidFill>
            <a:schemeClr val="bg1"/>
          </a:solidFill>
        </p:spPr>
        <p:txBody>
          <a:bodyPr wrap="square" rtlCol="0">
            <a:spAutoFit/>
          </a:bodyPr>
          <a:lstStyle/>
          <a:p>
            <a:r>
              <a:rPr lang="en-US" sz="2000" dirty="0"/>
              <a:t>With the end of Audible/Amazon/Apple exclusive agreement in late 2017 and the end of iTunes in 2019, we’re seeing a new push from Apple for the growing speaker market.</a:t>
            </a:r>
          </a:p>
        </p:txBody>
      </p:sp>
      <p:sp>
        <p:nvSpPr>
          <p:cNvPr id="4" name="Footer Placeholder 3"/>
          <p:cNvSpPr>
            <a:spLocks noGrp="1"/>
          </p:cNvSpPr>
          <p:nvPr>
            <p:ph type="ftr" sz="quarter" idx="11"/>
          </p:nvPr>
        </p:nvSpPr>
        <p:spPr/>
        <p:txBody>
          <a:bodyPr/>
          <a:lstStyle/>
          <a:p>
            <a:r>
              <a:rPr lang="en-US" dirty="0"/>
              <a:t>The Audio Revolution</a:t>
            </a:r>
          </a:p>
        </p:txBody>
      </p:sp>
      <p:sp>
        <p:nvSpPr>
          <p:cNvPr id="3" name="Slide Number Placeholder 2">
            <a:extLst>
              <a:ext uri="{FF2B5EF4-FFF2-40B4-BE49-F238E27FC236}">
                <a16:creationId xmlns:a16="http://schemas.microsoft.com/office/drawing/2014/main" id="{C20549F3-3D54-4C06-9E39-D6A17C662303}"/>
              </a:ext>
            </a:extLst>
          </p:cNvPr>
          <p:cNvSpPr>
            <a:spLocks noGrp="1"/>
          </p:cNvSpPr>
          <p:nvPr>
            <p:ph type="sldNum" sz="quarter" idx="12"/>
          </p:nvPr>
        </p:nvSpPr>
        <p:spPr/>
        <p:txBody>
          <a:bodyPr/>
          <a:lstStyle/>
          <a:p>
            <a:fld id="{90A1887C-CBFE-4611-A561-3075E8A7814D}" type="slidenum">
              <a:rPr lang="en-US" smtClean="0"/>
              <a:pPr/>
              <a:t>16</a:t>
            </a:fld>
            <a:endParaRPr lang="en-US" dirty="0"/>
          </a:p>
        </p:txBody>
      </p:sp>
    </p:spTree>
    <p:extLst>
      <p:ext uri="{BB962C8B-B14F-4D97-AF65-F5344CB8AC3E}">
        <p14:creationId xmlns:p14="http://schemas.microsoft.com/office/powerpoint/2010/main" val="76640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2403-3807-47A5-970E-CE06BE5CAC11}"/>
              </a:ext>
            </a:extLst>
          </p:cNvPr>
          <p:cNvSpPr>
            <a:spLocks noGrp="1"/>
          </p:cNvSpPr>
          <p:nvPr>
            <p:ph type="title"/>
          </p:nvPr>
        </p:nvSpPr>
        <p:spPr>
          <a:xfrm>
            <a:off x="457200" y="136525"/>
            <a:ext cx="8229600" cy="1143000"/>
          </a:xfrm>
        </p:spPr>
        <p:txBody>
          <a:bodyPr>
            <a:normAutofit fontScale="90000"/>
          </a:bodyPr>
          <a:lstStyle/>
          <a:p>
            <a:pPr algn="l"/>
            <a:r>
              <a:rPr lang="en-US" b="1" dirty="0"/>
              <a:t>In late 2017, Kobo’s launches with a less expensive subscription offer</a:t>
            </a:r>
          </a:p>
        </p:txBody>
      </p:sp>
      <p:sp>
        <p:nvSpPr>
          <p:cNvPr id="3" name="Footer Placeholder 2">
            <a:extLst>
              <a:ext uri="{FF2B5EF4-FFF2-40B4-BE49-F238E27FC236}">
                <a16:creationId xmlns:a16="http://schemas.microsoft.com/office/drawing/2014/main" id="{3F20B636-49A8-4576-975A-E1BCCE550E66}"/>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45EC6894-2D06-433B-B392-74806F28F730}"/>
              </a:ext>
            </a:extLst>
          </p:cNvPr>
          <p:cNvSpPr>
            <a:spLocks noGrp="1"/>
          </p:cNvSpPr>
          <p:nvPr>
            <p:ph type="sldNum" sz="quarter" idx="12"/>
          </p:nvPr>
        </p:nvSpPr>
        <p:spPr/>
        <p:txBody>
          <a:bodyPr/>
          <a:lstStyle/>
          <a:p>
            <a:fld id="{90A1887C-CBFE-4611-A561-3075E8A7814D}" type="slidenum">
              <a:rPr lang="en-US" smtClean="0"/>
              <a:pPr/>
              <a:t>17</a:t>
            </a:fld>
            <a:endParaRPr lang="en-US" dirty="0"/>
          </a:p>
        </p:txBody>
      </p:sp>
      <p:sp>
        <p:nvSpPr>
          <p:cNvPr id="5" name="TextBox 4">
            <a:extLst>
              <a:ext uri="{FF2B5EF4-FFF2-40B4-BE49-F238E27FC236}">
                <a16:creationId xmlns:a16="http://schemas.microsoft.com/office/drawing/2014/main" id="{A07DA786-3D89-49BD-8852-D3EEC2D98658}"/>
              </a:ext>
            </a:extLst>
          </p:cNvPr>
          <p:cNvSpPr txBox="1"/>
          <p:nvPr/>
        </p:nvSpPr>
        <p:spPr>
          <a:xfrm>
            <a:off x="571500" y="1607936"/>
            <a:ext cx="4000500" cy="4524315"/>
          </a:xfrm>
          <a:prstGeom prst="rect">
            <a:avLst/>
          </a:prstGeom>
          <a:noFill/>
        </p:spPr>
        <p:txBody>
          <a:bodyPr wrap="square" rtlCol="0">
            <a:spAutoFit/>
          </a:bodyPr>
          <a:lstStyle/>
          <a:p>
            <a:r>
              <a:rPr lang="en-US" dirty="0">
                <a:hlinkClick r:id="rId3"/>
              </a:rPr>
              <a:t>Kobo</a:t>
            </a:r>
            <a:r>
              <a:rPr lang="en-US" dirty="0"/>
              <a:t> launched their own audiobook service in late 2017. </a:t>
            </a:r>
          </a:p>
          <a:p>
            <a:endParaRPr lang="en-US" dirty="0"/>
          </a:p>
          <a:p>
            <a:r>
              <a:rPr lang="en-US" dirty="0"/>
              <a:t>Their competitive advantage is a 30% lower monthly subscription price though with a smaller catalog than Audible. Powered by Overdrive and both owned by Rakuten, it provides synergy.</a:t>
            </a:r>
          </a:p>
          <a:p>
            <a:endParaRPr lang="en-US" dirty="0"/>
          </a:p>
          <a:p>
            <a:r>
              <a:rPr lang="en-US" dirty="0"/>
              <a:t>In early 2018 </a:t>
            </a:r>
            <a:r>
              <a:rPr lang="en-US" dirty="0">
                <a:hlinkClick r:id="rId4"/>
              </a:rPr>
              <a:t>Kobo Originals</a:t>
            </a:r>
            <a:r>
              <a:rPr lang="en-US" dirty="0"/>
              <a:t> launched for both audiobooks and e-books. </a:t>
            </a:r>
          </a:p>
          <a:p>
            <a:endParaRPr lang="en-US" dirty="0"/>
          </a:p>
          <a:p>
            <a:r>
              <a:rPr lang="en-US" dirty="0"/>
              <a:t>Working with publishers and industry partners, Kobo is focusing on customers in France, the Netherlands and Canada.</a:t>
            </a:r>
          </a:p>
          <a:p>
            <a:endParaRPr lang="en-US" dirty="0"/>
          </a:p>
        </p:txBody>
      </p:sp>
      <p:pic>
        <p:nvPicPr>
          <p:cNvPr id="8" name="Picture 7" descr="Kobo audiobook subscription ">
            <a:extLst>
              <a:ext uri="{FF2B5EF4-FFF2-40B4-BE49-F238E27FC236}">
                <a16:creationId xmlns:a16="http://schemas.microsoft.com/office/drawing/2014/main" id="{A0CF30C0-C4C7-462D-B3F8-F6A13B4A80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1346742"/>
            <a:ext cx="3124200" cy="5068547"/>
          </a:xfrm>
          <a:prstGeom prst="rect">
            <a:avLst/>
          </a:prstGeom>
          <a:ln>
            <a:solidFill>
              <a:srgbClr val="0070C0"/>
            </a:solidFill>
          </a:ln>
        </p:spPr>
      </p:pic>
    </p:spTree>
    <p:extLst>
      <p:ext uri="{BB962C8B-B14F-4D97-AF65-F5344CB8AC3E}">
        <p14:creationId xmlns:p14="http://schemas.microsoft.com/office/powerpoint/2010/main" val="2352866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4E55A-FEF9-4862-BDDC-AE62A20B9E46}"/>
              </a:ext>
            </a:extLst>
          </p:cNvPr>
          <p:cNvSpPr>
            <a:spLocks noGrp="1"/>
          </p:cNvSpPr>
          <p:nvPr>
            <p:ph type="title"/>
          </p:nvPr>
        </p:nvSpPr>
        <p:spPr>
          <a:xfrm>
            <a:off x="457200" y="170552"/>
            <a:ext cx="8458200" cy="1143000"/>
          </a:xfrm>
        </p:spPr>
        <p:txBody>
          <a:bodyPr>
            <a:normAutofit fontScale="90000"/>
          </a:bodyPr>
          <a:lstStyle/>
          <a:p>
            <a:pPr algn="l"/>
            <a:r>
              <a:rPr lang="en-US" b="1" dirty="0"/>
              <a:t>In 2018, to grow their smart speaker market, Google enters audiobooks</a:t>
            </a:r>
          </a:p>
        </p:txBody>
      </p:sp>
      <p:sp>
        <p:nvSpPr>
          <p:cNvPr id="3" name="Footer Placeholder 2">
            <a:extLst>
              <a:ext uri="{FF2B5EF4-FFF2-40B4-BE49-F238E27FC236}">
                <a16:creationId xmlns:a16="http://schemas.microsoft.com/office/drawing/2014/main" id="{6AFBAB1A-C75D-47E1-B702-3073E1954164}"/>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F54F86F9-3BEB-4563-94D1-ADA876C09319}"/>
              </a:ext>
            </a:extLst>
          </p:cNvPr>
          <p:cNvSpPr>
            <a:spLocks noGrp="1"/>
          </p:cNvSpPr>
          <p:nvPr>
            <p:ph type="sldNum" sz="quarter" idx="12"/>
          </p:nvPr>
        </p:nvSpPr>
        <p:spPr/>
        <p:txBody>
          <a:bodyPr/>
          <a:lstStyle/>
          <a:p>
            <a:fld id="{90A1887C-CBFE-4611-A561-3075E8A7814D}" type="slidenum">
              <a:rPr lang="en-US" smtClean="0"/>
              <a:pPr/>
              <a:t>18</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60DA27B9-5623-4A8C-AD1F-DE1C9AF84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68" y="1679752"/>
            <a:ext cx="8039100" cy="4334985"/>
          </a:xfrm>
          <a:prstGeom prst="rect">
            <a:avLst/>
          </a:prstGeom>
          <a:ln>
            <a:solidFill>
              <a:srgbClr val="002060"/>
            </a:solidFill>
          </a:ln>
        </p:spPr>
      </p:pic>
      <p:sp>
        <p:nvSpPr>
          <p:cNvPr id="5" name="TextBox 4">
            <a:extLst>
              <a:ext uri="{FF2B5EF4-FFF2-40B4-BE49-F238E27FC236}">
                <a16:creationId xmlns:a16="http://schemas.microsoft.com/office/drawing/2014/main" id="{930C5208-7BFF-4B3D-8E69-2BFE1F903361}"/>
              </a:ext>
            </a:extLst>
          </p:cNvPr>
          <p:cNvSpPr txBox="1"/>
          <p:nvPr/>
        </p:nvSpPr>
        <p:spPr>
          <a:xfrm>
            <a:off x="4495800" y="4708216"/>
            <a:ext cx="4495800" cy="1477328"/>
          </a:xfrm>
          <a:prstGeom prst="rect">
            <a:avLst/>
          </a:prstGeom>
          <a:solidFill>
            <a:srgbClr val="FFFF99"/>
          </a:solidFill>
          <a:ln>
            <a:solidFill>
              <a:srgbClr val="002060"/>
            </a:solidFill>
          </a:ln>
        </p:spPr>
        <p:txBody>
          <a:bodyPr wrap="square" rtlCol="0">
            <a:spAutoFit/>
          </a:bodyPr>
          <a:lstStyle/>
          <a:p>
            <a:pPr fontAlgn="base"/>
            <a:r>
              <a:rPr lang="en-US" b="1" dirty="0">
                <a:hlinkClick r:id="rId4"/>
              </a:rPr>
              <a:t>Google Audiobooks</a:t>
            </a:r>
            <a:endParaRPr lang="en-US" sz="1400" dirty="0"/>
          </a:p>
          <a:p>
            <a:pPr fontAlgn="base"/>
            <a:r>
              <a:rPr lang="en-US" dirty="0"/>
              <a:t>The latest addition to the Google Play Store, the new service promotes individual sales, with 50% off your first purchase and limited-time deals. There is </a:t>
            </a:r>
            <a:r>
              <a:rPr lang="en-US" b="1" dirty="0"/>
              <a:t>no-subscription service.</a:t>
            </a:r>
            <a:endParaRPr lang="en-US" dirty="0"/>
          </a:p>
        </p:txBody>
      </p:sp>
      <p:cxnSp>
        <p:nvCxnSpPr>
          <p:cNvPr id="9" name="Straight Arrow Connector 8">
            <a:extLst>
              <a:ext uri="{FF2B5EF4-FFF2-40B4-BE49-F238E27FC236}">
                <a16:creationId xmlns:a16="http://schemas.microsoft.com/office/drawing/2014/main" id="{43D85643-143A-48AF-899A-B91D1717F98D}"/>
              </a:ext>
            </a:extLst>
          </p:cNvPr>
          <p:cNvCxnSpPr/>
          <p:nvPr/>
        </p:nvCxnSpPr>
        <p:spPr>
          <a:xfrm flipH="1" flipV="1">
            <a:off x="2160418" y="3429000"/>
            <a:ext cx="2209800" cy="19812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0" name="TextBox 9">
            <a:extLst>
              <a:ext uri="{FF2B5EF4-FFF2-40B4-BE49-F238E27FC236}">
                <a16:creationId xmlns:a16="http://schemas.microsoft.com/office/drawing/2014/main" id="{2207F744-7B5F-4A32-B43E-A98061CF6B63}"/>
              </a:ext>
            </a:extLst>
          </p:cNvPr>
          <p:cNvSpPr txBox="1"/>
          <p:nvPr/>
        </p:nvSpPr>
        <p:spPr>
          <a:xfrm>
            <a:off x="381000" y="5710019"/>
            <a:ext cx="3429000" cy="646331"/>
          </a:xfrm>
          <a:prstGeom prst="rect">
            <a:avLst/>
          </a:prstGeom>
          <a:solidFill>
            <a:srgbClr val="FFFF99"/>
          </a:solidFill>
          <a:ln>
            <a:solidFill>
              <a:srgbClr val="FF9900"/>
            </a:solidFill>
          </a:ln>
        </p:spPr>
        <p:txBody>
          <a:bodyPr wrap="square" rtlCol="0">
            <a:spAutoFit/>
          </a:bodyPr>
          <a:lstStyle/>
          <a:p>
            <a:r>
              <a:rPr lang="en-US" dirty="0"/>
              <a:t>Available in 45 different countries and 9 different languages</a:t>
            </a:r>
          </a:p>
        </p:txBody>
      </p:sp>
    </p:spTree>
    <p:extLst>
      <p:ext uri="{BB962C8B-B14F-4D97-AF65-F5344CB8AC3E}">
        <p14:creationId xmlns:p14="http://schemas.microsoft.com/office/powerpoint/2010/main" val="3024687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9D83-8476-48B7-9496-3C78E1048558}"/>
              </a:ext>
            </a:extLst>
          </p:cNvPr>
          <p:cNvSpPr>
            <a:spLocks noGrp="1"/>
          </p:cNvSpPr>
          <p:nvPr>
            <p:ph type="title"/>
          </p:nvPr>
        </p:nvSpPr>
        <p:spPr>
          <a:xfrm>
            <a:off x="356194" y="220103"/>
            <a:ext cx="8329866" cy="1143000"/>
          </a:xfrm>
        </p:spPr>
        <p:txBody>
          <a:bodyPr>
            <a:normAutofit fontScale="90000"/>
          </a:bodyPr>
          <a:lstStyle/>
          <a:p>
            <a:r>
              <a:rPr lang="en-US" b="1" dirty="0"/>
              <a:t>In U.S. public libraries build audiobook audiences</a:t>
            </a:r>
            <a:endParaRPr lang="en-US" dirty="0"/>
          </a:p>
        </p:txBody>
      </p:sp>
      <p:sp>
        <p:nvSpPr>
          <p:cNvPr id="3" name="Footer Placeholder 2">
            <a:extLst>
              <a:ext uri="{FF2B5EF4-FFF2-40B4-BE49-F238E27FC236}">
                <a16:creationId xmlns:a16="http://schemas.microsoft.com/office/drawing/2014/main" id="{70D822CA-4F88-4942-96E0-D8E5A665C945}"/>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1D726DCF-EA13-4002-962A-7039EE313C69}"/>
              </a:ext>
            </a:extLst>
          </p:cNvPr>
          <p:cNvSpPr>
            <a:spLocks noGrp="1"/>
          </p:cNvSpPr>
          <p:nvPr>
            <p:ph type="sldNum" sz="quarter" idx="12"/>
          </p:nvPr>
        </p:nvSpPr>
        <p:spPr/>
        <p:txBody>
          <a:bodyPr/>
          <a:lstStyle/>
          <a:p>
            <a:fld id="{90A1887C-CBFE-4611-A561-3075E8A7814D}" type="slidenum">
              <a:rPr lang="en-US" smtClean="0"/>
              <a:pPr/>
              <a:t>19</a:t>
            </a:fld>
            <a:endParaRPr lang="en-US" dirty="0"/>
          </a:p>
        </p:txBody>
      </p:sp>
      <p:sp>
        <p:nvSpPr>
          <p:cNvPr id="8" name="TextBox 7">
            <a:extLst>
              <a:ext uri="{FF2B5EF4-FFF2-40B4-BE49-F238E27FC236}">
                <a16:creationId xmlns:a16="http://schemas.microsoft.com/office/drawing/2014/main" id="{87952CB3-A84B-4D58-AB9F-7B13823608C2}"/>
              </a:ext>
            </a:extLst>
          </p:cNvPr>
          <p:cNvSpPr txBox="1"/>
          <p:nvPr/>
        </p:nvSpPr>
        <p:spPr>
          <a:xfrm>
            <a:off x="432764" y="2949487"/>
            <a:ext cx="5891466" cy="2739211"/>
          </a:xfrm>
          <a:prstGeom prst="rect">
            <a:avLst/>
          </a:prstGeom>
          <a:noFill/>
        </p:spPr>
        <p:txBody>
          <a:bodyPr wrap="square" rtlCol="0">
            <a:spAutoFit/>
          </a:bodyPr>
          <a:lstStyle/>
          <a:p>
            <a:r>
              <a:rPr lang="en-US" sz="2400" dirty="0"/>
              <a:t>52% said borrowing from libraries was very important to discovery.</a:t>
            </a:r>
          </a:p>
          <a:p>
            <a:endParaRPr lang="en-US" sz="1400" dirty="0"/>
          </a:p>
          <a:p>
            <a:r>
              <a:rPr lang="en-US" sz="2400" dirty="0"/>
              <a:t>43% of listeners downloaded an audiobook from a library.</a:t>
            </a:r>
          </a:p>
          <a:p>
            <a:endParaRPr lang="en-US" sz="1400" dirty="0"/>
          </a:p>
          <a:p>
            <a:r>
              <a:rPr lang="en-US" sz="2400" dirty="0"/>
              <a:t>Hoopla, </a:t>
            </a:r>
            <a:r>
              <a:rPr lang="en-US" sz="2400" dirty="0" err="1"/>
              <a:t>Biblioteca</a:t>
            </a:r>
            <a:r>
              <a:rPr lang="en-US" sz="2400" dirty="0"/>
              <a:t> and other new vendors build out library distribution.</a:t>
            </a:r>
          </a:p>
        </p:txBody>
      </p:sp>
      <p:sp>
        <p:nvSpPr>
          <p:cNvPr id="10" name="TextBox 9">
            <a:extLst>
              <a:ext uri="{FF2B5EF4-FFF2-40B4-BE49-F238E27FC236}">
                <a16:creationId xmlns:a16="http://schemas.microsoft.com/office/drawing/2014/main" id="{959D9D04-74E4-4044-AAA1-FA658721DDC2}"/>
              </a:ext>
            </a:extLst>
          </p:cNvPr>
          <p:cNvSpPr txBox="1"/>
          <p:nvPr/>
        </p:nvSpPr>
        <p:spPr>
          <a:xfrm>
            <a:off x="356934" y="5873364"/>
            <a:ext cx="3757866" cy="369332"/>
          </a:xfrm>
          <a:prstGeom prst="rect">
            <a:avLst/>
          </a:prstGeom>
          <a:noFill/>
        </p:spPr>
        <p:txBody>
          <a:bodyPr wrap="square" rtlCol="0">
            <a:spAutoFit/>
          </a:bodyPr>
          <a:lstStyle/>
          <a:p>
            <a:r>
              <a:rPr lang="en-US" sz="1200" dirty="0"/>
              <a:t>Audiobook Publishers Association and Edison Research</a:t>
            </a:r>
            <a:r>
              <a:rPr lang="en-US" dirty="0"/>
              <a:t> </a:t>
            </a:r>
          </a:p>
        </p:txBody>
      </p:sp>
      <p:pic>
        <p:nvPicPr>
          <p:cNvPr id="12" name="Picture 11" descr="Libby, Overdrive app for audio and ebook library downloads ">
            <a:extLst>
              <a:ext uri="{FF2B5EF4-FFF2-40B4-BE49-F238E27FC236}">
                <a16:creationId xmlns:a16="http://schemas.microsoft.com/office/drawing/2014/main" id="{3C16E681-2171-429D-8C21-098134864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143000"/>
            <a:ext cx="1912964" cy="3944473"/>
          </a:xfrm>
          <a:prstGeom prst="rect">
            <a:avLst/>
          </a:prstGeom>
          <a:ln>
            <a:solidFill>
              <a:srgbClr val="0070C0"/>
            </a:solidFill>
          </a:ln>
        </p:spPr>
      </p:pic>
      <p:sp>
        <p:nvSpPr>
          <p:cNvPr id="13" name="Oval 12">
            <a:extLst>
              <a:ext uri="{FF2B5EF4-FFF2-40B4-BE49-F238E27FC236}">
                <a16:creationId xmlns:a16="http://schemas.microsoft.com/office/drawing/2014/main" id="{9827AF4C-B8F2-4BB1-8DFA-5E38FAB79BA2}"/>
              </a:ext>
            </a:extLst>
          </p:cNvPr>
          <p:cNvSpPr/>
          <p:nvPr/>
        </p:nvSpPr>
        <p:spPr>
          <a:xfrm>
            <a:off x="6027938" y="4639616"/>
            <a:ext cx="2819400" cy="1899296"/>
          </a:xfrm>
          <a:prstGeom prst="ellipse">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14% of listeners said they most often use the library for their digital listening.</a:t>
            </a:r>
          </a:p>
        </p:txBody>
      </p:sp>
      <p:sp>
        <p:nvSpPr>
          <p:cNvPr id="5" name="TextBox 4">
            <a:extLst>
              <a:ext uri="{FF2B5EF4-FFF2-40B4-BE49-F238E27FC236}">
                <a16:creationId xmlns:a16="http://schemas.microsoft.com/office/drawing/2014/main" id="{711C445B-661B-4236-AF35-1EB29D20A800}"/>
              </a:ext>
            </a:extLst>
          </p:cNvPr>
          <p:cNvSpPr txBox="1"/>
          <p:nvPr/>
        </p:nvSpPr>
        <p:spPr>
          <a:xfrm>
            <a:off x="448495" y="1680481"/>
            <a:ext cx="5458310" cy="1200329"/>
          </a:xfrm>
          <a:prstGeom prst="rect">
            <a:avLst/>
          </a:prstGeom>
          <a:noFill/>
        </p:spPr>
        <p:txBody>
          <a:bodyPr wrap="square" rtlCol="0">
            <a:spAutoFit/>
          </a:bodyPr>
          <a:lstStyle/>
          <a:p>
            <a:r>
              <a:rPr lang="en-US" sz="2400" dirty="0"/>
              <a:t>In 2017, approximately 68 million audiobooks were </a:t>
            </a:r>
            <a:r>
              <a:rPr lang="en-US" sz="2400" dirty="0">
                <a:hlinkClick r:id="rId4"/>
              </a:rPr>
              <a:t>borrowed from libraries and schools</a:t>
            </a:r>
            <a:r>
              <a:rPr lang="en-US" sz="2400" dirty="0"/>
              <a:t> in the United States.</a:t>
            </a:r>
          </a:p>
        </p:txBody>
      </p:sp>
    </p:spTree>
    <p:extLst>
      <p:ext uri="{BB962C8B-B14F-4D97-AF65-F5344CB8AC3E}">
        <p14:creationId xmlns:p14="http://schemas.microsoft.com/office/powerpoint/2010/main" val="289360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6FE81C-93C1-4C1F-85AF-2BC695EC7153}"/>
              </a:ext>
            </a:extLst>
          </p:cNvPr>
          <p:cNvSpPr>
            <a:spLocks noGrp="1"/>
          </p:cNvSpPr>
          <p:nvPr>
            <p:ph type="ftr" sz="quarter" idx="11"/>
          </p:nvPr>
        </p:nvSpPr>
        <p:spPr/>
        <p:txBody>
          <a:bodyPr/>
          <a:lstStyle/>
          <a:p>
            <a:r>
              <a:rPr lang="en-US" dirty="0"/>
              <a:t>The Audio Revolution</a:t>
            </a:r>
          </a:p>
        </p:txBody>
      </p:sp>
      <p:sp>
        <p:nvSpPr>
          <p:cNvPr id="3" name="Slide Number Placeholder 2">
            <a:extLst>
              <a:ext uri="{FF2B5EF4-FFF2-40B4-BE49-F238E27FC236}">
                <a16:creationId xmlns:a16="http://schemas.microsoft.com/office/drawing/2014/main" id="{E9F9B83C-387F-44A4-8D05-EB58A3B87163}"/>
              </a:ext>
            </a:extLst>
          </p:cNvPr>
          <p:cNvSpPr>
            <a:spLocks noGrp="1"/>
          </p:cNvSpPr>
          <p:nvPr>
            <p:ph type="sldNum" sz="quarter" idx="12"/>
          </p:nvPr>
        </p:nvSpPr>
        <p:spPr/>
        <p:txBody>
          <a:bodyPr/>
          <a:lstStyle/>
          <a:p>
            <a:fld id="{90A1887C-CBFE-4611-A561-3075E8A7814D}" type="slidenum">
              <a:rPr lang="en-US" smtClean="0"/>
              <a:pPr/>
              <a:t>2</a:t>
            </a:fld>
            <a:endParaRPr lang="en-US" dirty="0"/>
          </a:p>
        </p:txBody>
      </p:sp>
      <p:sp>
        <p:nvSpPr>
          <p:cNvPr id="4" name="TextBox 3">
            <a:extLst>
              <a:ext uri="{FF2B5EF4-FFF2-40B4-BE49-F238E27FC236}">
                <a16:creationId xmlns:a16="http://schemas.microsoft.com/office/drawing/2014/main" id="{79B59086-10E0-4A55-9840-D87789DC61C2}"/>
              </a:ext>
            </a:extLst>
          </p:cNvPr>
          <p:cNvSpPr txBox="1"/>
          <p:nvPr/>
        </p:nvSpPr>
        <p:spPr>
          <a:xfrm>
            <a:off x="533400" y="533400"/>
            <a:ext cx="8153400" cy="5632311"/>
          </a:xfrm>
          <a:prstGeom prst="rect">
            <a:avLst/>
          </a:prstGeom>
          <a:noFill/>
        </p:spPr>
        <p:txBody>
          <a:bodyPr wrap="square" rtlCol="0">
            <a:spAutoFit/>
          </a:bodyPr>
          <a:lstStyle/>
          <a:p>
            <a:pPr algn="ctr"/>
            <a:r>
              <a:rPr lang="en-US" sz="4000" dirty="0">
                <a:latin typeface="+mj-lt"/>
              </a:rPr>
              <a:t>Growing up in Findlay, Ohio, on lazy summer afternoons, I would read aloud to my grandmother who was blind. She would read to me too, her fingers flying over the Braille.</a:t>
            </a:r>
          </a:p>
          <a:p>
            <a:pPr algn="ctr"/>
            <a:endParaRPr lang="en-US" sz="4000" dirty="0">
              <a:latin typeface="+mj-lt"/>
            </a:endParaRPr>
          </a:p>
          <a:p>
            <a:pPr algn="ctr"/>
            <a:r>
              <a:rPr lang="en-US" sz="4000" dirty="0">
                <a:latin typeface="+mj-lt"/>
              </a:rPr>
              <a:t> From the deep cushions on her porch, we were transported to magical places.</a:t>
            </a:r>
          </a:p>
        </p:txBody>
      </p:sp>
    </p:spTree>
    <p:extLst>
      <p:ext uri="{BB962C8B-B14F-4D97-AF65-F5344CB8AC3E}">
        <p14:creationId xmlns:p14="http://schemas.microsoft.com/office/powerpoint/2010/main" val="3144865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6DD2E-ADC9-4E54-83D1-20114DB2BF4D}"/>
              </a:ext>
            </a:extLst>
          </p:cNvPr>
          <p:cNvSpPr>
            <a:spLocks noGrp="1"/>
          </p:cNvSpPr>
          <p:nvPr>
            <p:ph type="title"/>
          </p:nvPr>
        </p:nvSpPr>
        <p:spPr>
          <a:xfrm>
            <a:off x="457200" y="109578"/>
            <a:ext cx="8229600" cy="1143000"/>
          </a:xfrm>
        </p:spPr>
        <p:txBody>
          <a:bodyPr>
            <a:normAutofit/>
          </a:bodyPr>
          <a:lstStyle/>
          <a:p>
            <a:r>
              <a:rPr lang="en-US" b="1" dirty="0"/>
              <a:t>Mergers and consolidation</a:t>
            </a:r>
          </a:p>
        </p:txBody>
      </p:sp>
      <p:sp>
        <p:nvSpPr>
          <p:cNvPr id="3" name="Footer Placeholder 2">
            <a:extLst>
              <a:ext uri="{FF2B5EF4-FFF2-40B4-BE49-F238E27FC236}">
                <a16:creationId xmlns:a16="http://schemas.microsoft.com/office/drawing/2014/main" id="{975D585E-873F-4D3C-B22D-EED9A4DE8E49}"/>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48BC42A9-E418-493A-A252-1EE5077BA247}"/>
              </a:ext>
            </a:extLst>
          </p:cNvPr>
          <p:cNvSpPr>
            <a:spLocks noGrp="1"/>
          </p:cNvSpPr>
          <p:nvPr>
            <p:ph type="sldNum" sz="quarter" idx="12"/>
          </p:nvPr>
        </p:nvSpPr>
        <p:spPr/>
        <p:txBody>
          <a:bodyPr/>
          <a:lstStyle/>
          <a:p>
            <a:fld id="{90A1887C-CBFE-4611-A561-3075E8A7814D}" type="slidenum">
              <a:rPr lang="en-US" smtClean="0"/>
              <a:pPr/>
              <a:t>20</a:t>
            </a:fld>
            <a:endParaRPr lang="en-US" dirty="0"/>
          </a:p>
        </p:txBody>
      </p:sp>
      <p:sp>
        <p:nvSpPr>
          <p:cNvPr id="6" name="TextBox 5">
            <a:extLst>
              <a:ext uri="{FF2B5EF4-FFF2-40B4-BE49-F238E27FC236}">
                <a16:creationId xmlns:a16="http://schemas.microsoft.com/office/drawing/2014/main" id="{2547680C-1240-4486-BDAD-500D7F9332AF}"/>
              </a:ext>
            </a:extLst>
          </p:cNvPr>
          <p:cNvSpPr txBox="1"/>
          <p:nvPr/>
        </p:nvSpPr>
        <p:spPr>
          <a:xfrm>
            <a:off x="614778" y="6048573"/>
            <a:ext cx="4572000" cy="307777"/>
          </a:xfrm>
          <a:prstGeom prst="rect">
            <a:avLst/>
          </a:prstGeom>
          <a:noFill/>
        </p:spPr>
        <p:txBody>
          <a:bodyPr wrap="square" rtlCol="0">
            <a:spAutoFit/>
          </a:bodyPr>
          <a:lstStyle/>
          <a:p>
            <a:r>
              <a:rPr lang="en-US" sz="1400" dirty="0">
                <a:hlinkClick r:id="rId2"/>
              </a:rPr>
              <a:t>* Good e-Reader Global Audiobook Report for 2019</a:t>
            </a:r>
            <a:endParaRPr lang="en-US" sz="1400" dirty="0"/>
          </a:p>
        </p:txBody>
      </p:sp>
      <p:sp>
        <p:nvSpPr>
          <p:cNvPr id="7" name="TextBox 6">
            <a:extLst>
              <a:ext uri="{FF2B5EF4-FFF2-40B4-BE49-F238E27FC236}">
                <a16:creationId xmlns:a16="http://schemas.microsoft.com/office/drawing/2014/main" id="{60FA3854-25AC-406D-AEE5-72CF8AF5D80F}"/>
              </a:ext>
            </a:extLst>
          </p:cNvPr>
          <p:cNvSpPr txBox="1"/>
          <p:nvPr/>
        </p:nvSpPr>
        <p:spPr>
          <a:xfrm>
            <a:off x="614778" y="4298507"/>
            <a:ext cx="8055746" cy="1477328"/>
          </a:xfrm>
          <a:prstGeom prst="rect">
            <a:avLst/>
          </a:prstGeom>
          <a:solidFill>
            <a:schemeClr val="accent6">
              <a:lumMod val="40000"/>
              <a:lumOff val="60000"/>
            </a:schemeClr>
          </a:solidFill>
        </p:spPr>
        <p:txBody>
          <a:bodyPr wrap="square" rtlCol="0">
            <a:spAutoFit/>
          </a:bodyPr>
          <a:lstStyle/>
          <a:p>
            <a:r>
              <a:rPr lang="en-US" i="1" dirty="0"/>
              <a:t>“We love the industry sector and its growth, and we think it will continue,” </a:t>
            </a:r>
            <a:r>
              <a:rPr lang="en-US" dirty="0"/>
              <a:t>said Richard Sarnoff, chairman of media, entertainment, and education for KKR, in an interview</a:t>
            </a:r>
            <a:r>
              <a:rPr lang="en-US" i="1" dirty="0"/>
              <a:t>. “Audiobooks create incremental time for enjoying great books, and one thing we lack today is time. We think this type of content will continue to take up more mind share, especially among younger consumers.”</a:t>
            </a:r>
          </a:p>
        </p:txBody>
      </p:sp>
      <p:pic>
        <p:nvPicPr>
          <p:cNvPr id="11" name="Picture 10" descr="A screenshot of a cell phone&#10;&#10;Description automatically generated">
            <a:extLst>
              <a:ext uri="{FF2B5EF4-FFF2-40B4-BE49-F238E27FC236}">
                <a16:creationId xmlns:a16="http://schemas.microsoft.com/office/drawing/2014/main" id="{A85AE712-3C68-4C81-AB41-2CF1971211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182295"/>
            <a:ext cx="2935200" cy="2811494"/>
          </a:xfrm>
          <a:prstGeom prst="rect">
            <a:avLst/>
          </a:prstGeom>
          <a:ln>
            <a:solidFill>
              <a:srgbClr val="0070C0"/>
            </a:solidFill>
          </a:ln>
        </p:spPr>
      </p:pic>
      <p:sp>
        <p:nvSpPr>
          <p:cNvPr id="5" name="TextBox 4">
            <a:extLst>
              <a:ext uri="{FF2B5EF4-FFF2-40B4-BE49-F238E27FC236}">
                <a16:creationId xmlns:a16="http://schemas.microsoft.com/office/drawing/2014/main" id="{F980539E-34C1-4EF8-8C38-5E5357C9FB55}"/>
              </a:ext>
            </a:extLst>
          </p:cNvPr>
          <p:cNvSpPr txBox="1"/>
          <p:nvPr/>
        </p:nvSpPr>
        <p:spPr>
          <a:xfrm>
            <a:off x="457200" y="1189693"/>
            <a:ext cx="5562600" cy="2954655"/>
          </a:xfrm>
          <a:prstGeom prst="rect">
            <a:avLst/>
          </a:prstGeom>
          <a:solidFill>
            <a:schemeClr val="bg1"/>
          </a:solidFill>
        </p:spPr>
        <p:txBody>
          <a:bodyPr wrap="square" rtlCol="0">
            <a:spAutoFit/>
          </a:bodyPr>
          <a:lstStyle/>
          <a:p>
            <a:r>
              <a:rPr lang="en-US" sz="2000" dirty="0"/>
              <a:t>In 2017 Audiobooks.com, the largest competitor to Audible, was acquired by RBmedia, a new conglomerate led by Recorded Books.</a:t>
            </a:r>
          </a:p>
          <a:p>
            <a:endParaRPr lang="en-US" sz="1400" dirty="0"/>
          </a:p>
          <a:p>
            <a:r>
              <a:rPr lang="en-US" sz="2000" dirty="0"/>
              <a:t>With new funding Audiobooks.com expanded into Australia and the United Kingdom. </a:t>
            </a:r>
          </a:p>
          <a:p>
            <a:endParaRPr lang="en-US" sz="1400" dirty="0"/>
          </a:p>
          <a:p>
            <a:r>
              <a:rPr lang="en-US" sz="2000" dirty="0"/>
              <a:t>In July 2018, RBMedia was sold to private equity firm KKR.</a:t>
            </a:r>
          </a:p>
          <a:p>
            <a:endParaRPr lang="en-US" dirty="0"/>
          </a:p>
        </p:txBody>
      </p:sp>
    </p:spTree>
    <p:extLst>
      <p:ext uri="{BB962C8B-B14F-4D97-AF65-F5344CB8AC3E}">
        <p14:creationId xmlns:p14="http://schemas.microsoft.com/office/powerpoint/2010/main" val="420720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BB3B-37AD-4A70-9B4D-B173C98D8036}"/>
              </a:ext>
            </a:extLst>
          </p:cNvPr>
          <p:cNvSpPr>
            <a:spLocks noGrp="1"/>
          </p:cNvSpPr>
          <p:nvPr>
            <p:ph type="title"/>
          </p:nvPr>
        </p:nvSpPr>
        <p:spPr>
          <a:xfrm>
            <a:off x="533400" y="2514600"/>
            <a:ext cx="8229600" cy="1143000"/>
          </a:xfrm>
          <a:ln>
            <a:noFill/>
          </a:ln>
        </p:spPr>
        <p:txBody>
          <a:bodyPr>
            <a:normAutofit fontScale="90000"/>
          </a:bodyPr>
          <a:lstStyle/>
          <a:p>
            <a:pPr algn="l"/>
            <a:r>
              <a:rPr lang="en-US" dirty="0">
                <a:solidFill>
                  <a:schemeClr val="accent6">
                    <a:lumMod val="75000"/>
                  </a:schemeClr>
                </a:solidFill>
              </a:rPr>
              <a:t>Smart speakers jet-propel audio revolution</a:t>
            </a:r>
          </a:p>
        </p:txBody>
      </p:sp>
      <p:sp>
        <p:nvSpPr>
          <p:cNvPr id="3" name="Footer Placeholder 2">
            <a:extLst>
              <a:ext uri="{FF2B5EF4-FFF2-40B4-BE49-F238E27FC236}">
                <a16:creationId xmlns:a16="http://schemas.microsoft.com/office/drawing/2014/main" id="{DABFA5CA-E7ED-4C4A-A090-154D26BB0456}"/>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F7A6A4EF-236B-462F-8D24-DE5694D8A31B}"/>
              </a:ext>
            </a:extLst>
          </p:cNvPr>
          <p:cNvSpPr>
            <a:spLocks noGrp="1"/>
          </p:cNvSpPr>
          <p:nvPr>
            <p:ph type="sldNum" sz="quarter" idx="12"/>
          </p:nvPr>
        </p:nvSpPr>
        <p:spPr/>
        <p:txBody>
          <a:bodyPr/>
          <a:lstStyle/>
          <a:p>
            <a:fld id="{90A1887C-CBFE-4611-A561-3075E8A7814D}" type="slidenum">
              <a:rPr lang="en-US" smtClean="0"/>
              <a:pPr/>
              <a:t>21</a:t>
            </a:fld>
            <a:endParaRPr lang="en-US" dirty="0"/>
          </a:p>
        </p:txBody>
      </p:sp>
    </p:spTree>
    <p:extLst>
      <p:ext uri="{BB962C8B-B14F-4D97-AF65-F5344CB8AC3E}">
        <p14:creationId xmlns:p14="http://schemas.microsoft.com/office/powerpoint/2010/main" val="2261198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7CAB-D1F8-4EEE-9D3D-20E2A790C51A}"/>
              </a:ext>
            </a:extLst>
          </p:cNvPr>
          <p:cNvSpPr>
            <a:spLocks noGrp="1"/>
          </p:cNvSpPr>
          <p:nvPr>
            <p:ph type="title"/>
          </p:nvPr>
        </p:nvSpPr>
        <p:spPr>
          <a:xfrm>
            <a:off x="301100" y="119322"/>
            <a:ext cx="8690499" cy="1143000"/>
          </a:xfrm>
          <a:ln>
            <a:noFill/>
          </a:ln>
        </p:spPr>
        <p:txBody>
          <a:bodyPr>
            <a:normAutofit fontScale="90000"/>
          </a:bodyPr>
          <a:lstStyle/>
          <a:p>
            <a:br>
              <a:rPr lang="en-US" dirty="0"/>
            </a:br>
            <a:r>
              <a:rPr lang="en-US" b="1" dirty="0"/>
              <a:t>S</a:t>
            </a:r>
            <a:r>
              <a:rPr lang="en-US" sz="4900" b="1" dirty="0"/>
              <a:t>mart speakers take off</a:t>
            </a:r>
            <a:br>
              <a:rPr lang="en-US" dirty="0"/>
            </a:br>
            <a:endParaRPr lang="en-US" dirty="0"/>
          </a:p>
        </p:txBody>
      </p:sp>
      <p:sp>
        <p:nvSpPr>
          <p:cNvPr id="3" name="Footer Placeholder 2">
            <a:extLst>
              <a:ext uri="{FF2B5EF4-FFF2-40B4-BE49-F238E27FC236}">
                <a16:creationId xmlns:a16="http://schemas.microsoft.com/office/drawing/2014/main" id="{1E88FCA1-DFA1-4C13-9D32-4B40E76D6EBB}"/>
              </a:ext>
            </a:extLst>
          </p:cNvPr>
          <p:cNvSpPr>
            <a:spLocks noGrp="1"/>
          </p:cNvSpPr>
          <p:nvPr>
            <p:ph type="ftr" sz="quarter" idx="11"/>
          </p:nvPr>
        </p:nvSpPr>
        <p:spPr/>
        <p:txBody>
          <a:bodyPr/>
          <a:lstStyle/>
          <a:p>
            <a:r>
              <a:rPr lang="en-US" dirty="0"/>
              <a:t>The Audio Revolution</a:t>
            </a:r>
          </a:p>
        </p:txBody>
      </p:sp>
      <p:sp>
        <p:nvSpPr>
          <p:cNvPr id="7" name="TextBox 6">
            <a:extLst>
              <a:ext uri="{FF2B5EF4-FFF2-40B4-BE49-F238E27FC236}">
                <a16:creationId xmlns:a16="http://schemas.microsoft.com/office/drawing/2014/main" id="{62200944-AC0A-452E-ADDB-2BA0E953D047}"/>
              </a:ext>
            </a:extLst>
          </p:cNvPr>
          <p:cNvSpPr txBox="1"/>
          <p:nvPr/>
        </p:nvSpPr>
        <p:spPr>
          <a:xfrm>
            <a:off x="4114800" y="4458667"/>
            <a:ext cx="2514600" cy="400110"/>
          </a:xfrm>
          <a:prstGeom prst="rect">
            <a:avLst/>
          </a:prstGeom>
          <a:noFill/>
        </p:spPr>
        <p:txBody>
          <a:bodyPr wrap="square" rtlCol="0">
            <a:spAutoFit/>
          </a:bodyPr>
          <a:lstStyle/>
          <a:p>
            <a:r>
              <a:rPr lang="en-US" sz="1000" dirty="0"/>
              <a:t>RBC Capital Markets analysts, December 2018</a:t>
            </a:r>
          </a:p>
        </p:txBody>
      </p:sp>
      <p:pic>
        <p:nvPicPr>
          <p:cNvPr id="9" name="Picture 8" descr="A picture containing seat, furniture, indoor, sitting&#10;&#10;Description automatically generated">
            <a:extLst>
              <a:ext uri="{FF2B5EF4-FFF2-40B4-BE49-F238E27FC236}">
                <a16:creationId xmlns:a16="http://schemas.microsoft.com/office/drawing/2014/main" id="{E013C2E4-5EBA-4004-9B6C-6B31B2194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9275" y="4126626"/>
            <a:ext cx="2362200" cy="1433620"/>
          </a:xfrm>
          <a:prstGeom prst="rect">
            <a:avLst/>
          </a:prstGeom>
        </p:spPr>
      </p:pic>
      <p:pic>
        <p:nvPicPr>
          <p:cNvPr id="11" name="Picture 10" descr="A picture containing cup, indoor&#10;&#10;Description automatically generated">
            <a:extLst>
              <a:ext uri="{FF2B5EF4-FFF2-40B4-BE49-F238E27FC236}">
                <a16:creationId xmlns:a16="http://schemas.microsoft.com/office/drawing/2014/main" id="{915D6842-2C81-4E60-A4C6-BF211EB6A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5456" y="1924808"/>
            <a:ext cx="2509838" cy="1766066"/>
          </a:xfrm>
          <a:prstGeom prst="rect">
            <a:avLst/>
          </a:prstGeom>
        </p:spPr>
      </p:pic>
      <p:graphicFrame>
        <p:nvGraphicFramePr>
          <p:cNvPr id="6" name="Chart 5">
            <a:extLst>
              <a:ext uri="{FF2B5EF4-FFF2-40B4-BE49-F238E27FC236}">
                <a16:creationId xmlns:a16="http://schemas.microsoft.com/office/drawing/2014/main" id="{451CD011-695B-49E0-B2D5-2CAF39E3C3B6}"/>
              </a:ext>
            </a:extLst>
          </p:cNvPr>
          <p:cNvGraphicFramePr>
            <a:graphicFrameLocks/>
          </p:cNvGraphicFramePr>
          <p:nvPr>
            <p:extLst>
              <p:ext uri="{D42A27DB-BD31-4B8C-83A1-F6EECF244321}">
                <p14:modId xmlns:p14="http://schemas.microsoft.com/office/powerpoint/2010/main" val="1626811599"/>
              </p:ext>
            </p:extLst>
          </p:nvPr>
        </p:nvGraphicFramePr>
        <p:xfrm>
          <a:off x="332257" y="2291093"/>
          <a:ext cx="5539905" cy="3269153"/>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FF800059-4BE6-433C-B243-F0AA9AF66B2B}"/>
              </a:ext>
            </a:extLst>
          </p:cNvPr>
          <p:cNvSpPr txBox="1"/>
          <p:nvPr/>
        </p:nvSpPr>
        <p:spPr>
          <a:xfrm>
            <a:off x="6425456" y="1989853"/>
            <a:ext cx="1005998" cy="646331"/>
          </a:xfrm>
          <a:prstGeom prst="rect">
            <a:avLst/>
          </a:prstGeom>
          <a:noFill/>
        </p:spPr>
        <p:txBody>
          <a:bodyPr wrap="square" rtlCol="0">
            <a:spAutoFit/>
          </a:bodyPr>
          <a:lstStyle/>
          <a:p>
            <a:r>
              <a:rPr lang="en-US" dirty="0"/>
              <a:t>Amazon Echos</a:t>
            </a:r>
          </a:p>
        </p:txBody>
      </p:sp>
      <p:sp>
        <p:nvSpPr>
          <p:cNvPr id="13" name="TextBox 12">
            <a:extLst>
              <a:ext uri="{FF2B5EF4-FFF2-40B4-BE49-F238E27FC236}">
                <a16:creationId xmlns:a16="http://schemas.microsoft.com/office/drawing/2014/main" id="{986302CB-59A0-4E7A-AFDE-77560656341F}"/>
              </a:ext>
            </a:extLst>
          </p:cNvPr>
          <p:cNvSpPr txBox="1"/>
          <p:nvPr/>
        </p:nvSpPr>
        <p:spPr>
          <a:xfrm>
            <a:off x="7883286" y="4030194"/>
            <a:ext cx="914400" cy="646331"/>
          </a:xfrm>
          <a:prstGeom prst="rect">
            <a:avLst/>
          </a:prstGeom>
          <a:noFill/>
        </p:spPr>
        <p:txBody>
          <a:bodyPr wrap="square" rtlCol="0">
            <a:spAutoFit/>
          </a:bodyPr>
          <a:lstStyle/>
          <a:p>
            <a:r>
              <a:rPr lang="en-US" dirty="0"/>
              <a:t>Google Home</a:t>
            </a:r>
          </a:p>
        </p:txBody>
      </p:sp>
      <p:sp>
        <p:nvSpPr>
          <p:cNvPr id="4" name="TextBox 3">
            <a:extLst>
              <a:ext uri="{FF2B5EF4-FFF2-40B4-BE49-F238E27FC236}">
                <a16:creationId xmlns:a16="http://schemas.microsoft.com/office/drawing/2014/main" id="{9F82D6BB-001F-4732-9249-AA69B6C7CCF0}"/>
              </a:ext>
            </a:extLst>
          </p:cNvPr>
          <p:cNvSpPr txBox="1"/>
          <p:nvPr/>
        </p:nvSpPr>
        <p:spPr>
          <a:xfrm>
            <a:off x="457200" y="1216264"/>
            <a:ext cx="8113450" cy="954107"/>
          </a:xfrm>
          <a:prstGeom prst="rect">
            <a:avLst/>
          </a:prstGeom>
          <a:noFill/>
        </p:spPr>
        <p:txBody>
          <a:bodyPr wrap="square" rtlCol="0">
            <a:spAutoFit/>
          </a:bodyPr>
          <a:lstStyle/>
          <a:p>
            <a:r>
              <a:rPr lang="en-US" sz="2800" dirty="0"/>
              <a:t>In 2018, 41% of U.S. consumers own a voice-activated speaker, up from 22% in 2017. </a:t>
            </a:r>
          </a:p>
        </p:txBody>
      </p:sp>
      <p:sp>
        <p:nvSpPr>
          <p:cNvPr id="8" name="Slide Number Placeholder 7">
            <a:extLst>
              <a:ext uri="{FF2B5EF4-FFF2-40B4-BE49-F238E27FC236}">
                <a16:creationId xmlns:a16="http://schemas.microsoft.com/office/drawing/2014/main" id="{359E1A4A-00CA-4068-B377-5AD840545A59}"/>
              </a:ext>
            </a:extLst>
          </p:cNvPr>
          <p:cNvSpPr>
            <a:spLocks noGrp="1"/>
          </p:cNvSpPr>
          <p:nvPr>
            <p:ph type="sldNum" sz="quarter" idx="12"/>
          </p:nvPr>
        </p:nvSpPr>
        <p:spPr/>
        <p:txBody>
          <a:bodyPr/>
          <a:lstStyle/>
          <a:p>
            <a:fld id="{90A1887C-CBFE-4611-A561-3075E8A7814D}" type="slidenum">
              <a:rPr lang="en-US" smtClean="0"/>
              <a:pPr/>
              <a:t>22</a:t>
            </a:fld>
            <a:endParaRPr lang="en-US" dirty="0"/>
          </a:p>
        </p:txBody>
      </p:sp>
      <p:sp>
        <p:nvSpPr>
          <p:cNvPr id="5" name="Rectangle 4">
            <a:extLst>
              <a:ext uri="{FF2B5EF4-FFF2-40B4-BE49-F238E27FC236}">
                <a16:creationId xmlns:a16="http://schemas.microsoft.com/office/drawing/2014/main" id="{CE5318FF-42EC-472A-A56B-1849E52E7244}"/>
              </a:ext>
            </a:extLst>
          </p:cNvPr>
          <p:cNvSpPr/>
          <p:nvPr/>
        </p:nvSpPr>
        <p:spPr>
          <a:xfrm>
            <a:off x="533400" y="5681708"/>
            <a:ext cx="8153400" cy="646331"/>
          </a:xfrm>
          <a:prstGeom prst="rect">
            <a:avLst/>
          </a:prstGeom>
        </p:spPr>
        <p:txBody>
          <a:bodyPr wrap="square">
            <a:spAutoFit/>
          </a:bodyPr>
          <a:lstStyle/>
          <a:p>
            <a:r>
              <a:rPr lang="en-US" dirty="0"/>
              <a:t>By 2020, 50% of all searches across the internet will be voice-based, and 30% of all searches will be done without a screen.</a:t>
            </a:r>
            <a:r>
              <a:rPr lang="en-US" sz="1200" dirty="0"/>
              <a:t> [</a:t>
            </a:r>
            <a:r>
              <a:rPr lang="en-US" sz="1200" dirty="0">
                <a:hlinkClick r:id="rId6"/>
              </a:rPr>
              <a:t>QuoraCreative</a:t>
            </a:r>
            <a:r>
              <a:rPr lang="en-US" sz="1200" dirty="0"/>
              <a:t>]</a:t>
            </a:r>
          </a:p>
        </p:txBody>
      </p:sp>
    </p:spTree>
    <p:extLst>
      <p:ext uri="{BB962C8B-B14F-4D97-AF65-F5344CB8AC3E}">
        <p14:creationId xmlns:p14="http://schemas.microsoft.com/office/powerpoint/2010/main" val="2402759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5D5A5-4A51-4EC7-A05D-C1F9740F6F88}"/>
              </a:ext>
            </a:extLst>
          </p:cNvPr>
          <p:cNvSpPr>
            <a:spLocks noGrp="1"/>
          </p:cNvSpPr>
          <p:nvPr>
            <p:ph type="title"/>
          </p:nvPr>
        </p:nvSpPr>
        <p:spPr/>
        <p:txBody>
          <a:bodyPr>
            <a:normAutofit fontScale="90000"/>
          </a:bodyPr>
          <a:lstStyle/>
          <a:p>
            <a:r>
              <a:rPr lang="en-US" b="1" dirty="0"/>
              <a:t>Sales of smart speakers expected to more than double by 2020</a:t>
            </a:r>
          </a:p>
        </p:txBody>
      </p:sp>
      <p:sp>
        <p:nvSpPr>
          <p:cNvPr id="3" name="Footer Placeholder 2">
            <a:extLst>
              <a:ext uri="{FF2B5EF4-FFF2-40B4-BE49-F238E27FC236}">
                <a16:creationId xmlns:a16="http://schemas.microsoft.com/office/drawing/2014/main" id="{6F0750D6-2FE3-4AD9-88C4-8E7CE81E9050}"/>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130E28ED-B74E-4CF9-8D85-D364E8D6BCCF}"/>
              </a:ext>
            </a:extLst>
          </p:cNvPr>
          <p:cNvSpPr>
            <a:spLocks noGrp="1"/>
          </p:cNvSpPr>
          <p:nvPr>
            <p:ph type="sldNum" sz="quarter" idx="12"/>
          </p:nvPr>
        </p:nvSpPr>
        <p:spPr/>
        <p:txBody>
          <a:bodyPr/>
          <a:lstStyle/>
          <a:p>
            <a:fld id="{90A1887C-CBFE-4611-A561-3075E8A7814D}" type="slidenum">
              <a:rPr lang="en-US" smtClean="0"/>
              <a:pPr/>
              <a:t>23</a:t>
            </a:fld>
            <a:endParaRPr lang="en-US" dirty="0"/>
          </a:p>
        </p:txBody>
      </p:sp>
      <p:pic>
        <p:nvPicPr>
          <p:cNvPr id="6" name="Picture 5" descr="US Smart Speaker installed base projections">
            <a:extLst>
              <a:ext uri="{FF2B5EF4-FFF2-40B4-BE49-F238E27FC236}">
                <a16:creationId xmlns:a16="http://schemas.microsoft.com/office/drawing/2014/main" id="{BBA905FD-A928-4FC4-9E9F-78CFEC911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28800"/>
            <a:ext cx="7237506" cy="3691129"/>
          </a:xfrm>
          <a:prstGeom prst="rect">
            <a:avLst/>
          </a:prstGeom>
          <a:ln>
            <a:solidFill>
              <a:srgbClr val="0070C0"/>
            </a:solidFill>
          </a:ln>
        </p:spPr>
      </p:pic>
    </p:spTree>
    <p:extLst>
      <p:ext uri="{BB962C8B-B14F-4D97-AF65-F5344CB8AC3E}">
        <p14:creationId xmlns:p14="http://schemas.microsoft.com/office/powerpoint/2010/main" val="2944074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E2E8-D88F-4111-982F-7BD7B5D9CF32}"/>
              </a:ext>
            </a:extLst>
          </p:cNvPr>
          <p:cNvSpPr>
            <a:spLocks noGrp="1"/>
          </p:cNvSpPr>
          <p:nvPr>
            <p:ph type="title"/>
          </p:nvPr>
        </p:nvSpPr>
        <p:spPr>
          <a:xfrm>
            <a:off x="457200" y="274638"/>
            <a:ext cx="8229600" cy="1169697"/>
          </a:xfrm>
          <a:ln>
            <a:noFill/>
          </a:ln>
        </p:spPr>
        <p:txBody>
          <a:bodyPr>
            <a:noAutofit/>
          </a:bodyPr>
          <a:lstStyle/>
          <a:p>
            <a:r>
              <a:rPr lang="en-US" b="1" dirty="0"/>
              <a:t>Smart speakers spark new content and innovation</a:t>
            </a:r>
          </a:p>
        </p:txBody>
      </p:sp>
      <p:sp>
        <p:nvSpPr>
          <p:cNvPr id="3" name="Footer Placeholder 2">
            <a:extLst>
              <a:ext uri="{FF2B5EF4-FFF2-40B4-BE49-F238E27FC236}">
                <a16:creationId xmlns:a16="http://schemas.microsoft.com/office/drawing/2014/main" id="{6616BFEB-9070-4B70-A8D7-6843171931D6}"/>
              </a:ext>
            </a:extLst>
          </p:cNvPr>
          <p:cNvSpPr>
            <a:spLocks noGrp="1"/>
          </p:cNvSpPr>
          <p:nvPr>
            <p:ph type="ftr" sz="quarter" idx="11"/>
          </p:nvPr>
        </p:nvSpPr>
        <p:spPr/>
        <p:txBody>
          <a:bodyPr/>
          <a:lstStyle/>
          <a:p>
            <a:r>
              <a:rPr lang="en-US" dirty="0"/>
              <a:t>The Audio Revolution</a:t>
            </a:r>
          </a:p>
        </p:txBody>
      </p:sp>
      <p:pic>
        <p:nvPicPr>
          <p:cNvPr id="9" name="Picture 8" descr="A graffiti covered wall&#10;&#10;Description automatically generated">
            <a:extLst>
              <a:ext uri="{FF2B5EF4-FFF2-40B4-BE49-F238E27FC236}">
                <a16:creationId xmlns:a16="http://schemas.microsoft.com/office/drawing/2014/main" id="{6125A9BC-4D22-4249-8B0E-3A523D4B0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88877">
            <a:off x="5779643" y="1574167"/>
            <a:ext cx="3593122" cy="2372724"/>
          </a:xfrm>
          <a:prstGeom prst="rect">
            <a:avLst/>
          </a:prstGeom>
        </p:spPr>
      </p:pic>
      <p:sp>
        <p:nvSpPr>
          <p:cNvPr id="5" name="Slide Number Placeholder 4">
            <a:extLst>
              <a:ext uri="{FF2B5EF4-FFF2-40B4-BE49-F238E27FC236}">
                <a16:creationId xmlns:a16="http://schemas.microsoft.com/office/drawing/2014/main" id="{D4F22F9E-2557-4BAD-9F54-C9A9817CBC4E}"/>
              </a:ext>
            </a:extLst>
          </p:cNvPr>
          <p:cNvSpPr>
            <a:spLocks noGrp="1"/>
          </p:cNvSpPr>
          <p:nvPr>
            <p:ph type="sldNum" sz="quarter" idx="12"/>
          </p:nvPr>
        </p:nvSpPr>
        <p:spPr/>
        <p:txBody>
          <a:bodyPr/>
          <a:lstStyle/>
          <a:p>
            <a:fld id="{90A1887C-CBFE-4611-A561-3075E8A7814D}" type="slidenum">
              <a:rPr lang="en-US" smtClean="0"/>
              <a:pPr/>
              <a:t>24</a:t>
            </a:fld>
            <a:endParaRPr lang="en-US" dirty="0"/>
          </a:p>
        </p:txBody>
      </p:sp>
      <p:sp>
        <p:nvSpPr>
          <p:cNvPr id="7" name="TextBox 6">
            <a:extLst>
              <a:ext uri="{FF2B5EF4-FFF2-40B4-BE49-F238E27FC236}">
                <a16:creationId xmlns:a16="http://schemas.microsoft.com/office/drawing/2014/main" id="{67E86D13-FADB-464A-AB08-0037B18B99FC}"/>
              </a:ext>
            </a:extLst>
          </p:cNvPr>
          <p:cNvSpPr txBox="1"/>
          <p:nvPr/>
        </p:nvSpPr>
        <p:spPr>
          <a:xfrm>
            <a:off x="8153400" y="3654121"/>
            <a:ext cx="632904" cy="246221"/>
          </a:xfrm>
          <a:prstGeom prst="rect">
            <a:avLst/>
          </a:prstGeom>
          <a:noFill/>
        </p:spPr>
        <p:txBody>
          <a:bodyPr wrap="square" rtlCol="0">
            <a:spAutoFit/>
          </a:bodyPr>
          <a:lstStyle/>
          <a:p>
            <a:r>
              <a:rPr lang="en-US" sz="1000" dirty="0"/>
              <a:t>BBC</a:t>
            </a:r>
          </a:p>
        </p:txBody>
      </p:sp>
      <p:sp>
        <p:nvSpPr>
          <p:cNvPr id="4" name="TextBox 3" descr="Series with The Inspection Chamber">
            <a:extLst>
              <a:ext uri="{FF2B5EF4-FFF2-40B4-BE49-F238E27FC236}">
                <a16:creationId xmlns:a16="http://schemas.microsoft.com/office/drawing/2014/main" id="{B3DB9C00-63E6-4AF5-9957-6A69DD7D8D68}"/>
              </a:ext>
            </a:extLst>
          </p:cNvPr>
          <p:cNvSpPr txBox="1"/>
          <p:nvPr/>
        </p:nvSpPr>
        <p:spPr>
          <a:xfrm>
            <a:off x="457200" y="1541929"/>
            <a:ext cx="5562600" cy="2246769"/>
          </a:xfrm>
          <a:prstGeom prst="rect">
            <a:avLst/>
          </a:prstGeom>
          <a:solidFill>
            <a:schemeClr val="bg1"/>
          </a:solidFill>
        </p:spPr>
        <p:txBody>
          <a:bodyPr wrap="square" rtlCol="0">
            <a:spAutoFit/>
          </a:bodyPr>
          <a:lstStyle/>
          <a:p>
            <a:r>
              <a:rPr lang="en-US" sz="2000" dirty="0"/>
              <a:t>In 2017, the BBC with Rosina Sound created a successful choose-your-own adventure series with </a:t>
            </a:r>
            <a:r>
              <a:rPr lang="en-US" sz="2000" i="1" dirty="0"/>
              <a:t>The Inspection Chamber. </a:t>
            </a:r>
          </a:p>
          <a:p>
            <a:endParaRPr lang="en-US" sz="2000" i="1" dirty="0"/>
          </a:p>
          <a:p>
            <a:r>
              <a:rPr lang="en-US" sz="2000" dirty="0"/>
              <a:t>Users guide it by answering questions, which become part of the narrative helping to make the whole experience immersive.</a:t>
            </a:r>
            <a:endParaRPr lang="en-US" dirty="0"/>
          </a:p>
        </p:txBody>
      </p:sp>
      <p:sp>
        <p:nvSpPr>
          <p:cNvPr id="11" name="TextBox 10">
            <a:extLst>
              <a:ext uri="{FF2B5EF4-FFF2-40B4-BE49-F238E27FC236}">
                <a16:creationId xmlns:a16="http://schemas.microsoft.com/office/drawing/2014/main" id="{567A7446-7AC3-4D01-84FE-32F9FD6AC326}"/>
              </a:ext>
            </a:extLst>
          </p:cNvPr>
          <p:cNvSpPr txBox="1"/>
          <p:nvPr/>
        </p:nvSpPr>
        <p:spPr>
          <a:xfrm>
            <a:off x="2895600" y="4076723"/>
            <a:ext cx="6091725" cy="2200602"/>
          </a:xfrm>
          <a:prstGeom prst="rect">
            <a:avLst/>
          </a:prstGeom>
          <a:noFill/>
        </p:spPr>
        <p:txBody>
          <a:bodyPr wrap="square" rtlCol="0">
            <a:spAutoFit/>
          </a:bodyPr>
          <a:lstStyle/>
          <a:p>
            <a:pPr lvl="0"/>
            <a:r>
              <a:rPr lang="en-US" dirty="0"/>
              <a:t>Hachette Book Group developed </a:t>
            </a:r>
            <a:r>
              <a:rPr lang="en-US" i="1" dirty="0"/>
              <a:t>Classroom 13 Skill</a:t>
            </a:r>
            <a:r>
              <a:rPr lang="en-US" dirty="0"/>
              <a:t>, a choose-your-own-adventure series.</a:t>
            </a:r>
          </a:p>
          <a:p>
            <a:pPr lvl="0"/>
            <a:endParaRPr lang="en-US" sz="1100" dirty="0"/>
          </a:p>
          <a:p>
            <a:pPr lvl="0"/>
            <a:r>
              <a:rPr lang="en-US" dirty="0"/>
              <a:t>Created specifically for Alexa and the Echo device and adapted from the popular illustrated kid’s chapter book series, it is activated and controlled by voice commands directed at Alexa to initiate the interactive adventure.</a:t>
            </a:r>
          </a:p>
          <a:p>
            <a:endParaRPr lang="en-US" dirty="0"/>
          </a:p>
        </p:txBody>
      </p:sp>
      <p:pic>
        <p:nvPicPr>
          <p:cNvPr id="10" name="Picture 9" descr="A picture containing text&#10;&#10;Description automatically generated">
            <a:extLst>
              <a:ext uri="{FF2B5EF4-FFF2-40B4-BE49-F238E27FC236}">
                <a16:creationId xmlns:a16="http://schemas.microsoft.com/office/drawing/2014/main" id="{BE7FF00B-2AFF-4012-BA0F-98FFC5C0C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51271">
            <a:off x="302321" y="4022815"/>
            <a:ext cx="2071205" cy="2896235"/>
          </a:xfrm>
          <a:prstGeom prst="rect">
            <a:avLst/>
          </a:prstGeom>
        </p:spPr>
      </p:pic>
      <p:cxnSp>
        <p:nvCxnSpPr>
          <p:cNvPr id="8" name="Straight Connector 7">
            <a:extLst>
              <a:ext uri="{FF2B5EF4-FFF2-40B4-BE49-F238E27FC236}">
                <a16:creationId xmlns:a16="http://schemas.microsoft.com/office/drawing/2014/main" id="{46E81851-93E0-4D22-BFAD-A62CCA418AF0}"/>
              </a:ext>
            </a:extLst>
          </p:cNvPr>
          <p:cNvCxnSpPr/>
          <p:nvPr/>
        </p:nvCxnSpPr>
        <p:spPr>
          <a:xfrm>
            <a:off x="2971800" y="3900340"/>
            <a:ext cx="358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869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9F172-6D8F-400C-8A15-DABCEAF9F788}"/>
              </a:ext>
            </a:extLst>
          </p:cNvPr>
          <p:cNvSpPr>
            <a:spLocks noGrp="1"/>
          </p:cNvSpPr>
          <p:nvPr>
            <p:ph type="title"/>
          </p:nvPr>
        </p:nvSpPr>
        <p:spPr>
          <a:xfrm>
            <a:off x="457200" y="304800"/>
            <a:ext cx="8229600" cy="1143000"/>
          </a:xfrm>
          <a:ln>
            <a:noFill/>
          </a:ln>
        </p:spPr>
        <p:txBody>
          <a:bodyPr>
            <a:normAutofit fontScale="90000"/>
          </a:bodyPr>
          <a:lstStyle/>
          <a:p>
            <a:br>
              <a:rPr lang="en-US" b="1" dirty="0"/>
            </a:br>
            <a:r>
              <a:rPr lang="en-US" b="1" dirty="0"/>
              <a:t>S</a:t>
            </a:r>
            <a:r>
              <a:rPr lang="en-US" sz="4900" b="1" dirty="0"/>
              <a:t>mart speakers</a:t>
            </a:r>
            <a:r>
              <a:rPr lang="en-US" sz="4800" b="1" dirty="0"/>
              <a:t> create new market for s</a:t>
            </a:r>
            <a:r>
              <a:rPr lang="en-US" sz="4900" b="1" dirty="0"/>
              <a:t>hort form audio content</a:t>
            </a:r>
            <a:br>
              <a:rPr lang="en-US" b="1" dirty="0"/>
            </a:br>
            <a:endParaRPr lang="en-US" dirty="0"/>
          </a:p>
        </p:txBody>
      </p:sp>
      <p:sp>
        <p:nvSpPr>
          <p:cNvPr id="3" name="Footer Placeholder 2">
            <a:extLst>
              <a:ext uri="{FF2B5EF4-FFF2-40B4-BE49-F238E27FC236}">
                <a16:creationId xmlns:a16="http://schemas.microsoft.com/office/drawing/2014/main" id="{AFC5A9BA-26A3-45AB-9760-F8FA73572BA8}"/>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EB413064-ECAC-4A57-BC2A-7F89D49AD794}"/>
              </a:ext>
            </a:extLst>
          </p:cNvPr>
          <p:cNvSpPr>
            <a:spLocks noGrp="1"/>
          </p:cNvSpPr>
          <p:nvPr>
            <p:ph type="sldNum" sz="quarter" idx="12"/>
          </p:nvPr>
        </p:nvSpPr>
        <p:spPr/>
        <p:txBody>
          <a:bodyPr/>
          <a:lstStyle/>
          <a:p>
            <a:fld id="{90A1887C-CBFE-4611-A561-3075E8A7814D}" type="slidenum">
              <a:rPr lang="en-US" smtClean="0"/>
              <a:pPr/>
              <a:t>25</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114ECAE5-FE3A-4197-95F1-692A41F64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597330"/>
            <a:ext cx="2438400" cy="2270234"/>
          </a:xfrm>
          <a:prstGeom prst="rect">
            <a:avLst/>
          </a:prstGeom>
        </p:spPr>
      </p:pic>
      <p:sp>
        <p:nvSpPr>
          <p:cNvPr id="8" name="TextBox 7">
            <a:extLst>
              <a:ext uri="{FF2B5EF4-FFF2-40B4-BE49-F238E27FC236}">
                <a16:creationId xmlns:a16="http://schemas.microsoft.com/office/drawing/2014/main" id="{25273B41-E7E3-4125-B186-29C1516F115D}"/>
              </a:ext>
            </a:extLst>
          </p:cNvPr>
          <p:cNvSpPr txBox="1"/>
          <p:nvPr/>
        </p:nvSpPr>
        <p:spPr>
          <a:xfrm>
            <a:off x="533400" y="1736474"/>
            <a:ext cx="7543800" cy="1107996"/>
          </a:xfrm>
          <a:prstGeom prst="rect">
            <a:avLst/>
          </a:prstGeom>
          <a:noFill/>
        </p:spPr>
        <p:txBody>
          <a:bodyPr wrap="square" rtlCol="0">
            <a:spAutoFit/>
          </a:bodyPr>
          <a:lstStyle/>
          <a:p>
            <a:r>
              <a:rPr lang="en-US" sz="2400" dirty="0"/>
              <a:t>Publishers are repurposing audio book content into short audio segments that work for daily or frequent sending.</a:t>
            </a:r>
          </a:p>
          <a:p>
            <a:endParaRPr lang="en-US" dirty="0"/>
          </a:p>
        </p:txBody>
      </p:sp>
      <p:sp>
        <p:nvSpPr>
          <p:cNvPr id="5" name="TextBox 4">
            <a:extLst>
              <a:ext uri="{FF2B5EF4-FFF2-40B4-BE49-F238E27FC236}">
                <a16:creationId xmlns:a16="http://schemas.microsoft.com/office/drawing/2014/main" id="{DC6945F1-F73E-4CAA-A6C2-D88DC494E02F}"/>
              </a:ext>
            </a:extLst>
          </p:cNvPr>
          <p:cNvSpPr txBox="1"/>
          <p:nvPr/>
        </p:nvSpPr>
        <p:spPr>
          <a:xfrm>
            <a:off x="533400" y="2961484"/>
            <a:ext cx="6781800" cy="3046988"/>
          </a:xfrm>
          <a:prstGeom prst="rect">
            <a:avLst/>
          </a:prstGeom>
          <a:noFill/>
        </p:spPr>
        <p:txBody>
          <a:bodyPr wrap="square" rtlCol="0">
            <a:spAutoFit/>
          </a:bodyPr>
          <a:lstStyle/>
          <a:p>
            <a:r>
              <a:rPr lang="en-US" sz="2400" dirty="0"/>
              <a:t>This works especially well for</a:t>
            </a:r>
          </a:p>
          <a:p>
            <a:pPr marL="285750" indent="-285750">
              <a:buFont typeface="Arial" panose="020B0604020202020204" pitchFamily="34" charset="0"/>
              <a:buChar char="•"/>
            </a:pPr>
            <a:r>
              <a:rPr lang="en-US" sz="2400" dirty="0"/>
              <a:t>Inspirational daily affirmations </a:t>
            </a:r>
          </a:p>
          <a:p>
            <a:pPr marL="285750" indent="-285750">
              <a:buFont typeface="Arial" panose="020B0604020202020204" pitchFamily="34" charset="0"/>
              <a:buChar char="•"/>
            </a:pPr>
            <a:r>
              <a:rPr lang="en-US" sz="2400" dirty="0"/>
              <a:t>Self-help advice</a:t>
            </a:r>
          </a:p>
          <a:p>
            <a:pPr marL="285750" indent="-285750">
              <a:buFont typeface="Arial" panose="020B0604020202020204" pitchFamily="34" charset="0"/>
              <a:buChar char="•"/>
            </a:pPr>
            <a:r>
              <a:rPr lang="en-US" sz="2400" dirty="0"/>
              <a:t>Christian devotionals from such publishing best-sellers as Sarah Young and Joel Osteen.</a:t>
            </a:r>
          </a:p>
          <a:p>
            <a:pPr marL="285750" indent="-285750">
              <a:buFont typeface="Arial" panose="020B0604020202020204" pitchFamily="34" charset="0"/>
              <a:buChar char="•"/>
            </a:pPr>
            <a:endParaRPr lang="en-US" sz="2400" dirty="0"/>
          </a:p>
          <a:p>
            <a:r>
              <a:rPr lang="en-US" sz="2400" dirty="0"/>
              <a:t>Publishers adding call-to-actions to drive purchase of the book but with limited success. </a:t>
            </a:r>
          </a:p>
        </p:txBody>
      </p:sp>
    </p:spTree>
    <p:extLst>
      <p:ext uri="{BB962C8B-B14F-4D97-AF65-F5344CB8AC3E}">
        <p14:creationId xmlns:p14="http://schemas.microsoft.com/office/powerpoint/2010/main" val="881519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EDDD-E380-47CA-A0F3-E01B5ADA31EC}"/>
              </a:ext>
            </a:extLst>
          </p:cNvPr>
          <p:cNvSpPr>
            <a:spLocks noGrp="1"/>
          </p:cNvSpPr>
          <p:nvPr>
            <p:ph type="title"/>
          </p:nvPr>
        </p:nvSpPr>
        <p:spPr/>
        <p:txBody>
          <a:bodyPr>
            <a:normAutofit fontScale="90000"/>
          </a:bodyPr>
          <a:lstStyle/>
          <a:p>
            <a:r>
              <a:rPr lang="en-US" b="1" dirty="0"/>
              <a:t>Concerns about smart speaker effect on competition</a:t>
            </a:r>
          </a:p>
        </p:txBody>
      </p:sp>
      <p:sp>
        <p:nvSpPr>
          <p:cNvPr id="3" name="Footer Placeholder 2">
            <a:extLst>
              <a:ext uri="{FF2B5EF4-FFF2-40B4-BE49-F238E27FC236}">
                <a16:creationId xmlns:a16="http://schemas.microsoft.com/office/drawing/2014/main" id="{F83D5083-BDBF-45FA-8F1A-9B965F9936C3}"/>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390F88EE-228C-4317-9D4D-9A2297CFB6C1}"/>
              </a:ext>
            </a:extLst>
          </p:cNvPr>
          <p:cNvSpPr>
            <a:spLocks noGrp="1"/>
          </p:cNvSpPr>
          <p:nvPr>
            <p:ph type="sldNum" sz="quarter" idx="12"/>
          </p:nvPr>
        </p:nvSpPr>
        <p:spPr/>
        <p:txBody>
          <a:bodyPr/>
          <a:lstStyle/>
          <a:p>
            <a:fld id="{90A1887C-CBFE-4611-A561-3075E8A7814D}" type="slidenum">
              <a:rPr lang="en-US" smtClean="0"/>
              <a:pPr/>
              <a:t>26</a:t>
            </a:fld>
            <a:endParaRPr lang="en-US" dirty="0"/>
          </a:p>
        </p:txBody>
      </p:sp>
      <p:sp>
        <p:nvSpPr>
          <p:cNvPr id="5" name="TextBox 4">
            <a:extLst>
              <a:ext uri="{FF2B5EF4-FFF2-40B4-BE49-F238E27FC236}">
                <a16:creationId xmlns:a16="http://schemas.microsoft.com/office/drawing/2014/main" id="{B25B564A-D024-4155-9E2A-81F216A308D4}"/>
              </a:ext>
            </a:extLst>
          </p:cNvPr>
          <p:cNvSpPr txBox="1"/>
          <p:nvPr/>
        </p:nvSpPr>
        <p:spPr>
          <a:xfrm>
            <a:off x="3259781" y="1522354"/>
            <a:ext cx="5410200" cy="4893647"/>
          </a:xfrm>
          <a:prstGeom prst="rect">
            <a:avLst/>
          </a:prstGeom>
          <a:noFill/>
        </p:spPr>
        <p:txBody>
          <a:bodyPr wrap="square" rtlCol="0">
            <a:spAutoFit/>
          </a:bodyPr>
          <a:lstStyle/>
          <a:p>
            <a:r>
              <a:rPr lang="en-US" dirty="0"/>
              <a:t>On May 28, 2019, the Hadopi and the CSA </a:t>
            </a:r>
            <a:r>
              <a:rPr lang="en-US" dirty="0">
                <a:hlinkClick r:id="rId2"/>
              </a:rPr>
              <a:t>published a joint study </a:t>
            </a:r>
            <a:r>
              <a:rPr lang="en-US" dirty="0"/>
              <a:t>on voice-assisted speakers and the market impact.</a:t>
            </a:r>
          </a:p>
          <a:p>
            <a:endParaRPr lang="en-US" dirty="0"/>
          </a:p>
          <a:p>
            <a:r>
              <a:rPr lang="en-US" dirty="0"/>
              <a:t>With Amazon, Google and Apple, dominating the market, there is the clear risk that they will give preference to their own services, limiting access of other players. </a:t>
            </a:r>
          </a:p>
          <a:p>
            <a:endParaRPr lang="en-US" dirty="0"/>
          </a:p>
          <a:p>
            <a:r>
              <a:rPr lang="en-US" dirty="0"/>
              <a:t>Especially with the lack of visual transparency, it will be difficult to monitor the voice’s access to diverse sources.</a:t>
            </a:r>
          </a:p>
          <a:p>
            <a:endParaRPr lang="en-US" dirty="0"/>
          </a:p>
          <a:p>
            <a:r>
              <a:rPr lang="en-US" dirty="0"/>
              <a:t>Government oversight will be needed to ensure that small players have access to this market. </a:t>
            </a:r>
          </a:p>
          <a:p>
            <a:endParaRPr lang="en-US" dirty="0"/>
          </a:p>
          <a:p>
            <a:endParaRPr lang="en-US" dirty="0"/>
          </a:p>
          <a:p>
            <a:r>
              <a:rPr lang="en-US" sz="1200" dirty="0"/>
              <a:t>Source: </a:t>
            </a:r>
            <a:r>
              <a:rPr lang="en-US" sz="1200" dirty="0">
                <a:hlinkClick r:id="rId3"/>
              </a:rPr>
              <a:t>Hadopi</a:t>
            </a:r>
            <a:endParaRPr lang="en-US" sz="1200" dirty="0"/>
          </a:p>
        </p:txBody>
      </p:sp>
      <p:pic>
        <p:nvPicPr>
          <p:cNvPr id="7" name="Picture 6" descr="A picture containing seat, furniture, indoor, sitting&#10;&#10;Description automatically generated">
            <a:extLst>
              <a:ext uri="{FF2B5EF4-FFF2-40B4-BE49-F238E27FC236}">
                <a16:creationId xmlns:a16="http://schemas.microsoft.com/office/drawing/2014/main" id="{DFDA026C-DA39-4FCC-B924-0B1C0909F2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093576"/>
            <a:ext cx="2416668" cy="1424178"/>
          </a:xfrm>
          <a:prstGeom prst="rect">
            <a:avLst/>
          </a:prstGeom>
        </p:spPr>
      </p:pic>
      <p:pic>
        <p:nvPicPr>
          <p:cNvPr id="9" name="Picture 8" descr="A picture containing cup, indoor&#10;&#10;Description automatically generated">
            <a:extLst>
              <a:ext uri="{FF2B5EF4-FFF2-40B4-BE49-F238E27FC236}">
                <a16:creationId xmlns:a16="http://schemas.microsoft.com/office/drawing/2014/main" id="{C850588F-71FD-4161-AC04-BADFE525E8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169" y="4556125"/>
            <a:ext cx="2543175" cy="1800225"/>
          </a:xfrm>
          <a:prstGeom prst="rect">
            <a:avLst/>
          </a:prstGeom>
        </p:spPr>
      </p:pic>
      <p:sp>
        <p:nvSpPr>
          <p:cNvPr id="10" name="TextBox 9">
            <a:extLst>
              <a:ext uri="{FF2B5EF4-FFF2-40B4-BE49-F238E27FC236}">
                <a16:creationId xmlns:a16="http://schemas.microsoft.com/office/drawing/2014/main" id="{98102882-BB4D-492E-A7D2-CE2C05E1DAD6}"/>
              </a:ext>
            </a:extLst>
          </p:cNvPr>
          <p:cNvSpPr txBox="1"/>
          <p:nvPr/>
        </p:nvSpPr>
        <p:spPr>
          <a:xfrm>
            <a:off x="856556" y="6260196"/>
            <a:ext cx="1676400" cy="646331"/>
          </a:xfrm>
          <a:prstGeom prst="rect">
            <a:avLst/>
          </a:prstGeom>
          <a:noFill/>
        </p:spPr>
        <p:txBody>
          <a:bodyPr wrap="square" rtlCol="0">
            <a:spAutoFit/>
          </a:bodyPr>
          <a:lstStyle/>
          <a:p>
            <a:r>
              <a:rPr lang="en-US" dirty="0"/>
              <a:t>Amazon Echos</a:t>
            </a:r>
          </a:p>
          <a:p>
            <a:endParaRPr lang="en-US" dirty="0"/>
          </a:p>
        </p:txBody>
      </p:sp>
      <p:sp>
        <p:nvSpPr>
          <p:cNvPr id="11" name="TextBox 10">
            <a:extLst>
              <a:ext uri="{FF2B5EF4-FFF2-40B4-BE49-F238E27FC236}">
                <a16:creationId xmlns:a16="http://schemas.microsoft.com/office/drawing/2014/main" id="{3035E47E-C1A8-4991-914E-5A142A36E879}"/>
              </a:ext>
            </a:extLst>
          </p:cNvPr>
          <p:cNvSpPr txBox="1"/>
          <p:nvPr/>
        </p:nvSpPr>
        <p:spPr>
          <a:xfrm>
            <a:off x="1695230" y="3151945"/>
            <a:ext cx="1002159" cy="923330"/>
          </a:xfrm>
          <a:prstGeom prst="rect">
            <a:avLst/>
          </a:prstGeom>
          <a:noFill/>
        </p:spPr>
        <p:txBody>
          <a:bodyPr wrap="square" rtlCol="0">
            <a:spAutoFit/>
          </a:bodyPr>
          <a:lstStyle/>
          <a:p>
            <a:r>
              <a:rPr lang="en-US" dirty="0"/>
              <a:t>Google Home</a:t>
            </a:r>
          </a:p>
          <a:p>
            <a:endParaRPr lang="en-US" dirty="0"/>
          </a:p>
        </p:txBody>
      </p:sp>
      <p:pic>
        <p:nvPicPr>
          <p:cNvPr id="15" name="Picture 14">
            <a:extLst>
              <a:ext uri="{FF2B5EF4-FFF2-40B4-BE49-F238E27FC236}">
                <a16:creationId xmlns:a16="http://schemas.microsoft.com/office/drawing/2014/main" id="{6E046BA8-ABB6-4AA1-844B-A727A68217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0734" y="1522354"/>
            <a:ext cx="1626765" cy="1542038"/>
          </a:xfrm>
          <a:prstGeom prst="rect">
            <a:avLst/>
          </a:prstGeom>
        </p:spPr>
      </p:pic>
      <p:sp>
        <p:nvSpPr>
          <p:cNvPr id="16" name="TextBox 15">
            <a:extLst>
              <a:ext uri="{FF2B5EF4-FFF2-40B4-BE49-F238E27FC236}">
                <a16:creationId xmlns:a16="http://schemas.microsoft.com/office/drawing/2014/main" id="{7203FD69-E34D-4D8E-86FC-BA7653BA7627}"/>
              </a:ext>
            </a:extLst>
          </p:cNvPr>
          <p:cNvSpPr txBox="1"/>
          <p:nvPr/>
        </p:nvSpPr>
        <p:spPr>
          <a:xfrm>
            <a:off x="393971" y="1948294"/>
            <a:ext cx="1168431" cy="646331"/>
          </a:xfrm>
          <a:prstGeom prst="rect">
            <a:avLst/>
          </a:prstGeom>
          <a:noFill/>
        </p:spPr>
        <p:txBody>
          <a:bodyPr wrap="square" rtlCol="0">
            <a:spAutoFit/>
          </a:bodyPr>
          <a:lstStyle/>
          <a:p>
            <a:r>
              <a:rPr lang="en-US" dirty="0"/>
              <a:t>Apple Homepod</a:t>
            </a:r>
          </a:p>
        </p:txBody>
      </p:sp>
    </p:spTree>
    <p:extLst>
      <p:ext uri="{BB962C8B-B14F-4D97-AF65-F5344CB8AC3E}">
        <p14:creationId xmlns:p14="http://schemas.microsoft.com/office/powerpoint/2010/main" val="3691652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22126-053D-4E6D-99C3-B7A9B7A6A9B4}"/>
              </a:ext>
            </a:extLst>
          </p:cNvPr>
          <p:cNvSpPr>
            <a:spLocks noGrp="1"/>
          </p:cNvSpPr>
          <p:nvPr>
            <p:ph type="title"/>
          </p:nvPr>
        </p:nvSpPr>
        <p:spPr>
          <a:xfrm>
            <a:off x="457200" y="2743200"/>
            <a:ext cx="8229600" cy="1143000"/>
          </a:xfrm>
        </p:spPr>
        <p:txBody>
          <a:bodyPr>
            <a:normAutofit fontScale="90000"/>
          </a:bodyPr>
          <a:lstStyle/>
          <a:p>
            <a:pPr algn="l"/>
            <a:r>
              <a:rPr lang="en-US" dirty="0">
                <a:solidFill>
                  <a:schemeClr val="accent6">
                    <a:lumMod val="75000"/>
                  </a:schemeClr>
                </a:solidFill>
              </a:rPr>
              <a:t>Podcasting – spoken word on demand is the hot new thing</a:t>
            </a:r>
          </a:p>
        </p:txBody>
      </p:sp>
      <p:sp>
        <p:nvSpPr>
          <p:cNvPr id="3" name="Footer Placeholder 2">
            <a:extLst>
              <a:ext uri="{FF2B5EF4-FFF2-40B4-BE49-F238E27FC236}">
                <a16:creationId xmlns:a16="http://schemas.microsoft.com/office/drawing/2014/main" id="{0C95A1B3-BD56-4F5F-8AD9-C213F7382AE6}"/>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7F529279-CF28-43CD-B45A-6FCB078D13AE}"/>
              </a:ext>
            </a:extLst>
          </p:cNvPr>
          <p:cNvSpPr>
            <a:spLocks noGrp="1"/>
          </p:cNvSpPr>
          <p:nvPr>
            <p:ph type="sldNum" sz="quarter" idx="12"/>
          </p:nvPr>
        </p:nvSpPr>
        <p:spPr/>
        <p:txBody>
          <a:bodyPr/>
          <a:lstStyle/>
          <a:p>
            <a:fld id="{90A1887C-CBFE-4611-A561-3075E8A7814D}" type="slidenum">
              <a:rPr lang="en-US" smtClean="0"/>
              <a:pPr/>
              <a:t>27</a:t>
            </a:fld>
            <a:endParaRPr lang="en-US" dirty="0"/>
          </a:p>
        </p:txBody>
      </p:sp>
    </p:spTree>
    <p:extLst>
      <p:ext uri="{BB962C8B-B14F-4D97-AF65-F5344CB8AC3E}">
        <p14:creationId xmlns:p14="http://schemas.microsoft.com/office/powerpoint/2010/main" val="2220636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1F8D120-658E-4602-8587-4BEE0B19E056}"/>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26BE685D-63DD-421D-AEA0-01AD0F9AB089}"/>
              </a:ext>
            </a:extLst>
          </p:cNvPr>
          <p:cNvSpPr>
            <a:spLocks noGrp="1"/>
          </p:cNvSpPr>
          <p:nvPr>
            <p:ph type="sldNum" sz="quarter" idx="12"/>
          </p:nvPr>
        </p:nvSpPr>
        <p:spPr/>
        <p:txBody>
          <a:bodyPr/>
          <a:lstStyle/>
          <a:p>
            <a:fld id="{90A1887C-CBFE-4611-A561-3075E8A7814D}" type="slidenum">
              <a:rPr lang="en-US" smtClean="0"/>
              <a:pPr/>
              <a:t>28</a:t>
            </a:fld>
            <a:endParaRPr lang="en-US" dirty="0"/>
          </a:p>
        </p:txBody>
      </p:sp>
      <p:sp>
        <p:nvSpPr>
          <p:cNvPr id="7" name="TextBox 6">
            <a:extLst>
              <a:ext uri="{FF2B5EF4-FFF2-40B4-BE49-F238E27FC236}">
                <a16:creationId xmlns:a16="http://schemas.microsoft.com/office/drawing/2014/main" id="{B2164616-9CB9-4632-A524-1B09B3949EE8}"/>
              </a:ext>
            </a:extLst>
          </p:cNvPr>
          <p:cNvSpPr txBox="1"/>
          <p:nvPr/>
        </p:nvSpPr>
        <p:spPr>
          <a:xfrm>
            <a:off x="3796683" y="1230306"/>
            <a:ext cx="4740676" cy="4524315"/>
          </a:xfrm>
          <a:prstGeom prst="rect">
            <a:avLst/>
          </a:prstGeom>
          <a:noFill/>
        </p:spPr>
        <p:txBody>
          <a:bodyPr wrap="square" rtlCol="0">
            <a:spAutoFit/>
          </a:bodyPr>
          <a:lstStyle/>
          <a:p>
            <a:r>
              <a:rPr lang="en-US" sz="2400" dirty="0"/>
              <a:t>In 2019, there are over 750,000 podcasts in the U.S.</a:t>
            </a:r>
          </a:p>
          <a:p>
            <a:endParaRPr lang="en-US" sz="2400" dirty="0"/>
          </a:p>
          <a:p>
            <a:r>
              <a:rPr lang="en-US" sz="2400" dirty="0"/>
              <a:t>38+ million people listen to podcasts every week in 2019.</a:t>
            </a:r>
          </a:p>
          <a:p>
            <a:endParaRPr lang="en-US" sz="2400" dirty="0"/>
          </a:p>
          <a:p>
            <a:r>
              <a:rPr lang="en-US" sz="2400" dirty="0"/>
              <a:t>Apple reports </a:t>
            </a:r>
            <a:r>
              <a:rPr lang="en-US" sz="2400" u="sng" dirty="0">
                <a:hlinkClick r:id="rId2"/>
              </a:rPr>
              <a:t>50 billion all-time record</a:t>
            </a:r>
            <a:r>
              <a:rPr lang="en-US" sz="2400" dirty="0"/>
              <a:t> in 2018, download volume is an exponential increase from the 13.7 billion reported </a:t>
            </a:r>
            <a:r>
              <a:rPr lang="en-US" sz="2400" u="sng" dirty="0">
                <a:hlinkClick r:id="rId2"/>
              </a:rPr>
              <a:t>downloads in 2017</a:t>
            </a:r>
            <a:endParaRPr lang="en-US" sz="2400" u="sng" dirty="0"/>
          </a:p>
          <a:p>
            <a:endParaRPr lang="en-US" sz="2400" u="sng" dirty="0"/>
          </a:p>
        </p:txBody>
      </p:sp>
      <p:sp>
        <p:nvSpPr>
          <p:cNvPr id="8" name="TextBox 7">
            <a:extLst>
              <a:ext uri="{FF2B5EF4-FFF2-40B4-BE49-F238E27FC236}">
                <a16:creationId xmlns:a16="http://schemas.microsoft.com/office/drawing/2014/main" id="{EEF41E5F-1D5C-4C17-9FB0-D985D9496581}"/>
              </a:ext>
            </a:extLst>
          </p:cNvPr>
          <p:cNvSpPr txBox="1"/>
          <p:nvPr/>
        </p:nvSpPr>
        <p:spPr>
          <a:xfrm>
            <a:off x="5868140" y="6387659"/>
            <a:ext cx="2362200" cy="553998"/>
          </a:xfrm>
          <a:prstGeom prst="rect">
            <a:avLst/>
          </a:prstGeom>
          <a:noFill/>
        </p:spPr>
        <p:txBody>
          <a:bodyPr wrap="square" rtlCol="0">
            <a:spAutoFit/>
          </a:bodyPr>
          <a:lstStyle/>
          <a:p>
            <a:r>
              <a:rPr lang="en-US" sz="1200" dirty="0">
                <a:hlinkClick r:id="rId3"/>
              </a:rPr>
              <a:t>Source PodcastsInsights.com</a:t>
            </a:r>
            <a:endParaRPr lang="en-US" sz="1200" dirty="0"/>
          </a:p>
          <a:p>
            <a:endParaRPr lang="en-US" dirty="0"/>
          </a:p>
        </p:txBody>
      </p:sp>
      <p:pic>
        <p:nvPicPr>
          <p:cNvPr id="10" name="Picture 9" descr="Podcastsinsights.com Stats and Facts">
            <a:extLst>
              <a:ext uri="{FF2B5EF4-FFF2-40B4-BE49-F238E27FC236}">
                <a16:creationId xmlns:a16="http://schemas.microsoft.com/office/drawing/2014/main" id="{2EE4BD38-7093-47AE-BA7A-AC627D39D6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641" y="193342"/>
            <a:ext cx="2743200" cy="6471316"/>
          </a:xfrm>
          <a:prstGeom prst="rect">
            <a:avLst/>
          </a:prstGeom>
        </p:spPr>
      </p:pic>
      <p:sp>
        <p:nvSpPr>
          <p:cNvPr id="2" name="TextBox 1">
            <a:extLst>
              <a:ext uri="{FF2B5EF4-FFF2-40B4-BE49-F238E27FC236}">
                <a16:creationId xmlns:a16="http://schemas.microsoft.com/office/drawing/2014/main" id="{114A3B38-7C62-4D54-9912-250B4C66881A}"/>
              </a:ext>
            </a:extLst>
          </p:cNvPr>
          <p:cNvSpPr txBox="1"/>
          <p:nvPr/>
        </p:nvSpPr>
        <p:spPr>
          <a:xfrm>
            <a:off x="3505200" y="349208"/>
            <a:ext cx="5943600" cy="707886"/>
          </a:xfrm>
          <a:prstGeom prst="rect">
            <a:avLst/>
          </a:prstGeom>
          <a:noFill/>
        </p:spPr>
        <p:txBody>
          <a:bodyPr wrap="square" rtlCol="0">
            <a:spAutoFit/>
          </a:bodyPr>
          <a:lstStyle/>
          <a:p>
            <a:r>
              <a:rPr lang="en-US" sz="4000" b="1" dirty="0"/>
              <a:t>Podcast interest explodes</a:t>
            </a:r>
          </a:p>
        </p:txBody>
      </p:sp>
    </p:spTree>
    <p:extLst>
      <p:ext uri="{BB962C8B-B14F-4D97-AF65-F5344CB8AC3E}">
        <p14:creationId xmlns:p14="http://schemas.microsoft.com/office/powerpoint/2010/main" val="2027382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BFC2-5CB7-4645-9359-27426045D1FA}"/>
              </a:ext>
            </a:extLst>
          </p:cNvPr>
          <p:cNvSpPr>
            <a:spLocks noGrp="1"/>
          </p:cNvSpPr>
          <p:nvPr>
            <p:ph type="title"/>
          </p:nvPr>
        </p:nvSpPr>
        <p:spPr>
          <a:xfrm>
            <a:off x="457200" y="274638"/>
            <a:ext cx="8077200" cy="1143000"/>
          </a:xfrm>
        </p:spPr>
        <p:txBody>
          <a:bodyPr>
            <a:noAutofit/>
          </a:bodyPr>
          <a:lstStyle/>
          <a:p>
            <a:r>
              <a:rPr lang="en-US" sz="4000" b="1" dirty="0"/>
              <a:t>Lots of great podcasts but what business model?</a:t>
            </a:r>
          </a:p>
        </p:txBody>
      </p:sp>
      <p:sp>
        <p:nvSpPr>
          <p:cNvPr id="3" name="Footer Placeholder 2">
            <a:extLst>
              <a:ext uri="{FF2B5EF4-FFF2-40B4-BE49-F238E27FC236}">
                <a16:creationId xmlns:a16="http://schemas.microsoft.com/office/drawing/2014/main" id="{39FD6657-8506-465D-82F2-29CA49423055}"/>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58846390-3314-4748-ADA0-2062F283C299}"/>
              </a:ext>
            </a:extLst>
          </p:cNvPr>
          <p:cNvSpPr>
            <a:spLocks noGrp="1"/>
          </p:cNvSpPr>
          <p:nvPr>
            <p:ph type="sldNum" sz="quarter" idx="12"/>
          </p:nvPr>
        </p:nvSpPr>
        <p:spPr/>
        <p:txBody>
          <a:bodyPr/>
          <a:lstStyle/>
          <a:p>
            <a:fld id="{90A1887C-CBFE-4611-A561-3075E8A7814D}" type="slidenum">
              <a:rPr lang="en-US" smtClean="0"/>
              <a:pPr/>
              <a:t>29</a:t>
            </a:fld>
            <a:endParaRPr lang="en-US" dirty="0"/>
          </a:p>
        </p:txBody>
      </p:sp>
      <p:sp>
        <p:nvSpPr>
          <p:cNvPr id="5" name="TextBox 4">
            <a:extLst>
              <a:ext uri="{FF2B5EF4-FFF2-40B4-BE49-F238E27FC236}">
                <a16:creationId xmlns:a16="http://schemas.microsoft.com/office/drawing/2014/main" id="{39209F00-5638-4233-911C-650A2C76CE7B}"/>
              </a:ext>
            </a:extLst>
          </p:cNvPr>
          <p:cNvSpPr txBox="1"/>
          <p:nvPr/>
        </p:nvSpPr>
        <p:spPr>
          <a:xfrm>
            <a:off x="914400" y="1624836"/>
            <a:ext cx="7315200" cy="4524315"/>
          </a:xfrm>
          <a:prstGeom prst="rect">
            <a:avLst/>
          </a:prstGeom>
          <a:noFill/>
        </p:spPr>
        <p:txBody>
          <a:bodyPr wrap="square" rtlCol="0">
            <a:spAutoFit/>
          </a:bodyPr>
          <a:lstStyle/>
          <a:p>
            <a:pPr marL="342900" indent="-342900">
              <a:lnSpc>
                <a:spcPct val="150000"/>
              </a:lnSpc>
              <a:buAutoNum type="arabicPeriod"/>
            </a:pPr>
            <a:r>
              <a:rPr lang="en-US" sz="2800" dirty="0"/>
              <a:t>Free as gateway to purchase</a:t>
            </a:r>
          </a:p>
          <a:p>
            <a:pPr marL="342900" indent="-342900">
              <a:lnSpc>
                <a:spcPct val="150000"/>
              </a:lnSpc>
              <a:buAutoNum type="arabicPeriod"/>
            </a:pPr>
            <a:r>
              <a:rPr lang="en-US" sz="2800" dirty="0"/>
              <a:t>Advertising supported</a:t>
            </a:r>
          </a:p>
          <a:p>
            <a:pPr marL="342900" indent="-342900">
              <a:lnSpc>
                <a:spcPct val="150000"/>
              </a:lnSpc>
              <a:buAutoNum type="arabicPeriod"/>
            </a:pPr>
            <a:r>
              <a:rPr lang="en-US" sz="2800" dirty="0"/>
              <a:t>Donation supported – National Public Radio</a:t>
            </a:r>
          </a:p>
          <a:p>
            <a:pPr marL="342900" indent="-342900">
              <a:lnSpc>
                <a:spcPct val="150000"/>
              </a:lnSpc>
              <a:buAutoNum type="arabicPeriod"/>
            </a:pPr>
            <a:r>
              <a:rPr lang="en-US" sz="2800" dirty="0"/>
              <a:t>Subscription</a:t>
            </a:r>
          </a:p>
          <a:p>
            <a:pPr marL="342900" indent="-342900">
              <a:lnSpc>
                <a:spcPct val="150000"/>
              </a:lnSpc>
              <a:buAutoNum type="arabicPeriod"/>
            </a:pPr>
            <a:r>
              <a:rPr lang="en-US" sz="2800" dirty="0"/>
              <a:t>Micro-payments – works well in China</a:t>
            </a:r>
          </a:p>
          <a:p>
            <a:pPr marL="342900" indent="-342900">
              <a:lnSpc>
                <a:spcPct val="150000"/>
              </a:lnSpc>
              <a:buAutoNum type="arabicPeriod"/>
            </a:pPr>
            <a:r>
              <a:rPr lang="en-US" sz="2800" dirty="0"/>
              <a:t>Tipping –  Himalaya.com is testing</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343840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0C15E3-EA98-4439-83D6-0501AAE5B869}"/>
              </a:ext>
            </a:extLst>
          </p:cNvPr>
          <p:cNvSpPr>
            <a:spLocks noGrp="1"/>
          </p:cNvSpPr>
          <p:nvPr>
            <p:ph type="ftr" sz="quarter" idx="11"/>
          </p:nvPr>
        </p:nvSpPr>
        <p:spPr/>
        <p:txBody>
          <a:bodyPr/>
          <a:lstStyle/>
          <a:p>
            <a:r>
              <a:rPr lang="en-US" dirty="0"/>
              <a:t>The Audio Revolution</a:t>
            </a:r>
          </a:p>
        </p:txBody>
      </p:sp>
      <p:sp>
        <p:nvSpPr>
          <p:cNvPr id="3" name="Slide Number Placeholder 2">
            <a:extLst>
              <a:ext uri="{FF2B5EF4-FFF2-40B4-BE49-F238E27FC236}">
                <a16:creationId xmlns:a16="http://schemas.microsoft.com/office/drawing/2014/main" id="{0A386B02-0C03-4A92-9237-A738D2C1E974}"/>
              </a:ext>
            </a:extLst>
          </p:cNvPr>
          <p:cNvSpPr>
            <a:spLocks noGrp="1"/>
          </p:cNvSpPr>
          <p:nvPr>
            <p:ph type="sldNum" sz="quarter" idx="12"/>
          </p:nvPr>
        </p:nvSpPr>
        <p:spPr/>
        <p:txBody>
          <a:bodyPr/>
          <a:lstStyle/>
          <a:p>
            <a:fld id="{90A1887C-CBFE-4611-A561-3075E8A7814D}" type="slidenum">
              <a:rPr lang="en-US" smtClean="0"/>
              <a:pPr/>
              <a:t>3</a:t>
            </a:fld>
            <a:endParaRPr lang="en-US" dirty="0"/>
          </a:p>
        </p:txBody>
      </p:sp>
      <p:sp>
        <p:nvSpPr>
          <p:cNvPr id="4" name="TextBox 3">
            <a:extLst>
              <a:ext uri="{FF2B5EF4-FFF2-40B4-BE49-F238E27FC236}">
                <a16:creationId xmlns:a16="http://schemas.microsoft.com/office/drawing/2014/main" id="{0B307F34-91C8-453C-A8AA-000E1FA4926A}"/>
              </a:ext>
            </a:extLst>
          </p:cNvPr>
          <p:cNvSpPr txBox="1"/>
          <p:nvPr/>
        </p:nvSpPr>
        <p:spPr>
          <a:xfrm>
            <a:off x="1828800" y="1371600"/>
            <a:ext cx="5486400" cy="3785652"/>
          </a:xfrm>
          <a:prstGeom prst="rect">
            <a:avLst/>
          </a:prstGeom>
          <a:noFill/>
        </p:spPr>
        <p:txBody>
          <a:bodyPr wrap="square" rtlCol="0">
            <a:spAutoFit/>
          </a:bodyPr>
          <a:lstStyle/>
          <a:p>
            <a:pPr algn="ctr"/>
            <a:r>
              <a:rPr lang="en-US" sz="4800" dirty="0">
                <a:latin typeface="+mj-lt"/>
              </a:rPr>
              <a:t>A voice telling </a:t>
            </a:r>
          </a:p>
          <a:p>
            <a:pPr algn="ctr"/>
            <a:r>
              <a:rPr lang="en-US" sz="4800" dirty="0">
                <a:latin typeface="+mj-lt"/>
              </a:rPr>
              <a:t>a great story</a:t>
            </a:r>
          </a:p>
          <a:p>
            <a:pPr algn="ctr"/>
            <a:r>
              <a:rPr lang="en-US" sz="4800" dirty="0">
                <a:latin typeface="+mj-lt"/>
              </a:rPr>
              <a:t>or sharing knowledge</a:t>
            </a:r>
          </a:p>
          <a:p>
            <a:pPr algn="ctr"/>
            <a:r>
              <a:rPr lang="en-US" sz="4800" dirty="0">
                <a:latin typeface="+mj-lt"/>
              </a:rPr>
              <a:t>touches the soul.</a:t>
            </a:r>
          </a:p>
        </p:txBody>
      </p:sp>
    </p:spTree>
    <p:extLst>
      <p:ext uri="{BB962C8B-B14F-4D97-AF65-F5344CB8AC3E}">
        <p14:creationId xmlns:p14="http://schemas.microsoft.com/office/powerpoint/2010/main" val="3444918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D00D-2F53-4071-ABDE-7C0761ADA21D}"/>
              </a:ext>
            </a:extLst>
          </p:cNvPr>
          <p:cNvSpPr>
            <a:spLocks noGrp="1"/>
          </p:cNvSpPr>
          <p:nvPr>
            <p:ph type="title"/>
          </p:nvPr>
        </p:nvSpPr>
        <p:spPr>
          <a:xfrm>
            <a:off x="609600" y="163754"/>
            <a:ext cx="8077200" cy="1143000"/>
          </a:xfrm>
          <a:ln>
            <a:noFill/>
          </a:ln>
        </p:spPr>
        <p:txBody>
          <a:bodyPr>
            <a:noAutofit/>
          </a:bodyPr>
          <a:lstStyle/>
          <a:p>
            <a:r>
              <a:rPr lang="en-US" sz="4000" b="1" dirty="0"/>
              <a:t>Free podcasts are a gateway to purchase</a:t>
            </a:r>
          </a:p>
        </p:txBody>
      </p:sp>
      <p:sp>
        <p:nvSpPr>
          <p:cNvPr id="3" name="Footer Placeholder 2">
            <a:extLst>
              <a:ext uri="{FF2B5EF4-FFF2-40B4-BE49-F238E27FC236}">
                <a16:creationId xmlns:a16="http://schemas.microsoft.com/office/drawing/2014/main" id="{C4D27050-9D83-40D6-96B3-CFC03659106E}"/>
              </a:ext>
            </a:extLst>
          </p:cNvPr>
          <p:cNvSpPr>
            <a:spLocks noGrp="1"/>
          </p:cNvSpPr>
          <p:nvPr>
            <p:ph type="ftr" sz="quarter" idx="11"/>
          </p:nvPr>
        </p:nvSpPr>
        <p:spPr/>
        <p:txBody>
          <a:bodyPr/>
          <a:lstStyle/>
          <a:p>
            <a:r>
              <a:rPr lang="en-US" dirty="0"/>
              <a:t>The Audio Revolution</a:t>
            </a:r>
          </a:p>
        </p:txBody>
      </p:sp>
      <p:sp>
        <p:nvSpPr>
          <p:cNvPr id="5" name="TextBox 4">
            <a:extLst>
              <a:ext uri="{FF2B5EF4-FFF2-40B4-BE49-F238E27FC236}">
                <a16:creationId xmlns:a16="http://schemas.microsoft.com/office/drawing/2014/main" id="{F3A13BFF-B37D-4214-A0FE-22500AB65622}"/>
              </a:ext>
            </a:extLst>
          </p:cNvPr>
          <p:cNvSpPr txBox="1"/>
          <p:nvPr/>
        </p:nvSpPr>
        <p:spPr>
          <a:xfrm>
            <a:off x="4724400" y="5856252"/>
            <a:ext cx="3962400" cy="246221"/>
          </a:xfrm>
          <a:prstGeom prst="rect">
            <a:avLst/>
          </a:prstGeom>
          <a:noFill/>
        </p:spPr>
        <p:txBody>
          <a:bodyPr wrap="square" rtlCol="0">
            <a:spAutoFit/>
          </a:bodyPr>
          <a:lstStyle/>
          <a:p>
            <a:r>
              <a:rPr lang="en-US" sz="1000" dirty="0"/>
              <a:t>* Global Audiobook Trends and Statistics for 2018 by Michael Kozlowki</a:t>
            </a:r>
          </a:p>
        </p:txBody>
      </p:sp>
      <p:sp>
        <p:nvSpPr>
          <p:cNvPr id="6" name="TextBox 5">
            <a:extLst>
              <a:ext uri="{FF2B5EF4-FFF2-40B4-BE49-F238E27FC236}">
                <a16:creationId xmlns:a16="http://schemas.microsoft.com/office/drawing/2014/main" id="{652A407C-4A6E-4878-A670-8359C6B76425}"/>
              </a:ext>
            </a:extLst>
          </p:cNvPr>
          <p:cNvSpPr txBox="1"/>
          <p:nvPr/>
        </p:nvSpPr>
        <p:spPr>
          <a:xfrm>
            <a:off x="609600" y="1484337"/>
            <a:ext cx="5185299" cy="2923877"/>
          </a:xfrm>
          <a:prstGeom prst="rect">
            <a:avLst/>
          </a:prstGeom>
          <a:noFill/>
        </p:spPr>
        <p:txBody>
          <a:bodyPr wrap="square" rtlCol="0">
            <a:spAutoFit/>
          </a:bodyPr>
          <a:lstStyle/>
          <a:p>
            <a:r>
              <a:rPr lang="en-US" sz="2800" dirty="0"/>
              <a:t>Retail companies see podcasts as a gateway to buying.</a:t>
            </a:r>
          </a:p>
          <a:p>
            <a:endParaRPr lang="en-US" sz="2400" dirty="0"/>
          </a:p>
          <a:p>
            <a:r>
              <a:rPr lang="en-US" sz="2400" dirty="0"/>
              <a:t>For audiobooks, Audible, Overdrive and Scribd have all launched their own in-house podcast unit to build their brand. </a:t>
            </a:r>
          </a:p>
          <a:p>
            <a:endParaRPr lang="en-US" sz="1400" dirty="0"/>
          </a:p>
          <a:p>
            <a:endParaRPr lang="en-US" dirty="0"/>
          </a:p>
        </p:txBody>
      </p:sp>
      <p:pic>
        <p:nvPicPr>
          <p:cNvPr id="8" name="Picture 7" descr="A screenshot of a cell phone&#10;&#10;Description automatically generated">
            <a:extLst>
              <a:ext uri="{FF2B5EF4-FFF2-40B4-BE49-F238E27FC236}">
                <a16:creationId xmlns:a16="http://schemas.microsoft.com/office/drawing/2014/main" id="{9F2F12EA-A334-4D79-B3AA-0F33D7827D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5240" y="1418736"/>
            <a:ext cx="2667001" cy="4020527"/>
          </a:xfrm>
          <a:prstGeom prst="rect">
            <a:avLst/>
          </a:prstGeom>
          <a:ln>
            <a:solidFill>
              <a:srgbClr val="0070C0"/>
            </a:solidFill>
          </a:ln>
        </p:spPr>
      </p:pic>
      <p:sp>
        <p:nvSpPr>
          <p:cNvPr id="4" name="Slide Number Placeholder 3">
            <a:extLst>
              <a:ext uri="{FF2B5EF4-FFF2-40B4-BE49-F238E27FC236}">
                <a16:creationId xmlns:a16="http://schemas.microsoft.com/office/drawing/2014/main" id="{4CC2E4E0-13A4-4C23-B042-1095BBB1A41A}"/>
              </a:ext>
            </a:extLst>
          </p:cNvPr>
          <p:cNvSpPr>
            <a:spLocks noGrp="1"/>
          </p:cNvSpPr>
          <p:nvPr>
            <p:ph type="sldNum" sz="quarter" idx="12"/>
          </p:nvPr>
        </p:nvSpPr>
        <p:spPr/>
        <p:txBody>
          <a:bodyPr/>
          <a:lstStyle/>
          <a:p>
            <a:fld id="{90A1887C-CBFE-4611-A561-3075E8A7814D}" type="slidenum">
              <a:rPr lang="en-US" smtClean="0"/>
              <a:pPr/>
              <a:t>30</a:t>
            </a:fld>
            <a:endParaRPr lang="en-US" dirty="0"/>
          </a:p>
        </p:txBody>
      </p:sp>
      <p:sp>
        <p:nvSpPr>
          <p:cNvPr id="9" name="TextBox 8">
            <a:extLst>
              <a:ext uri="{FF2B5EF4-FFF2-40B4-BE49-F238E27FC236}">
                <a16:creationId xmlns:a16="http://schemas.microsoft.com/office/drawing/2014/main" id="{7BA39286-E85C-4253-829C-7B7C0FE286AA}"/>
              </a:ext>
            </a:extLst>
          </p:cNvPr>
          <p:cNvSpPr txBox="1"/>
          <p:nvPr/>
        </p:nvSpPr>
        <p:spPr>
          <a:xfrm>
            <a:off x="609600" y="4255814"/>
            <a:ext cx="5701080" cy="1846659"/>
          </a:xfrm>
          <a:prstGeom prst="rect">
            <a:avLst/>
          </a:prstGeom>
          <a:noFill/>
        </p:spPr>
        <p:txBody>
          <a:bodyPr wrap="square" rtlCol="0">
            <a:spAutoFit/>
          </a:bodyPr>
          <a:lstStyle/>
          <a:p>
            <a:r>
              <a:rPr lang="en-US" sz="2400" dirty="0"/>
              <a:t>The strategy -- if you excite the consumer with good free content, they will end up purchasing a subscription or additional audiobooks.</a:t>
            </a:r>
          </a:p>
          <a:p>
            <a:endParaRPr lang="en-US" dirty="0"/>
          </a:p>
        </p:txBody>
      </p:sp>
    </p:spTree>
    <p:extLst>
      <p:ext uri="{BB962C8B-B14F-4D97-AF65-F5344CB8AC3E}">
        <p14:creationId xmlns:p14="http://schemas.microsoft.com/office/powerpoint/2010/main" val="3065749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5FA4-611C-4C5B-9404-AC1E7CD592B1}"/>
              </a:ext>
            </a:extLst>
          </p:cNvPr>
          <p:cNvSpPr>
            <a:spLocks noGrp="1"/>
          </p:cNvSpPr>
          <p:nvPr>
            <p:ph type="title"/>
          </p:nvPr>
        </p:nvSpPr>
        <p:spPr>
          <a:xfrm>
            <a:off x="457200" y="136525"/>
            <a:ext cx="8229600" cy="1006475"/>
          </a:xfrm>
          <a:ln>
            <a:noFill/>
          </a:ln>
        </p:spPr>
        <p:txBody>
          <a:bodyPr>
            <a:normAutofit/>
          </a:bodyPr>
          <a:lstStyle/>
          <a:p>
            <a:r>
              <a:rPr lang="en-US" sz="4000" b="1" dirty="0"/>
              <a:t>Podcasts can convert to book sales</a:t>
            </a:r>
          </a:p>
        </p:txBody>
      </p:sp>
      <p:sp>
        <p:nvSpPr>
          <p:cNvPr id="3" name="Footer Placeholder 2">
            <a:extLst>
              <a:ext uri="{FF2B5EF4-FFF2-40B4-BE49-F238E27FC236}">
                <a16:creationId xmlns:a16="http://schemas.microsoft.com/office/drawing/2014/main" id="{423FA4BF-FB91-4BA0-8CCF-208353E6A389}"/>
              </a:ext>
            </a:extLst>
          </p:cNvPr>
          <p:cNvSpPr>
            <a:spLocks noGrp="1"/>
          </p:cNvSpPr>
          <p:nvPr>
            <p:ph type="ftr" sz="quarter" idx="11"/>
          </p:nvPr>
        </p:nvSpPr>
        <p:spPr/>
        <p:txBody>
          <a:bodyPr/>
          <a:lstStyle/>
          <a:p>
            <a:r>
              <a:rPr lang="en-US" dirty="0"/>
              <a:t>The Audio Revolution</a:t>
            </a:r>
          </a:p>
        </p:txBody>
      </p:sp>
      <p:sp>
        <p:nvSpPr>
          <p:cNvPr id="4" name="TextBox 3">
            <a:extLst>
              <a:ext uri="{FF2B5EF4-FFF2-40B4-BE49-F238E27FC236}">
                <a16:creationId xmlns:a16="http://schemas.microsoft.com/office/drawing/2014/main" id="{A70DA36B-D916-4A7E-9B44-54724EEBC81C}"/>
              </a:ext>
            </a:extLst>
          </p:cNvPr>
          <p:cNvSpPr txBox="1"/>
          <p:nvPr/>
        </p:nvSpPr>
        <p:spPr>
          <a:xfrm>
            <a:off x="3749179" y="1044908"/>
            <a:ext cx="4678735" cy="2862322"/>
          </a:xfrm>
          <a:prstGeom prst="rect">
            <a:avLst/>
          </a:prstGeom>
          <a:noFill/>
        </p:spPr>
        <p:txBody>
          <a:bodyPr wrap="square" rtlCol="0">
            <a:spAutoFit/>
          </a:bodyPr>
          <a:lstStyle/>
          <a:p>
            <a:r>
              <a:rPr lang="en-US" sz="2000" dirty="0"/>
              <a:t>Jamie Leifer, associate publisher of PublicAffairs, found remarkable advance sales for </a:t>
            </a:r>
            <a:r>
              <a:rPr lang="en-US" sz="2000" i="1" dirty="0"/>
              <a:t>The Storm Before the Storm: The Beginning of the End of the Roman Republic</a:t>
            </a:r>
            <a:r>
              <a:rPr lang="en-US" sz="2000" dirty="0"/>
              <a:t> by Mike Duncan.</a:t>
            </a:r>
          </a:p>
          <a:p>
            <a:endParaRPr lang="en-US" sz="2000" dirty="0"/>
          </a:p>
          <a:p>
            <a:r>
              <a:rPr lang="en-US" sz="2000" dirty="0"/>
              <a:t>The author has developed a large following as host of “The History of Rome” and “Revolutions.” podcasts.</a:t>
            </a:r>
          </a:p>
        </p:txBody>
      </p:sp>
      <p:pic>
        <p:nvPicPr>
          <p:cNvPr id="6" name="Picture 5" descr="A close up of a sign&#10;&#10;Description automatically generated">
            <a:extLst>
              <a:ext uri="{FF2B5EF4-FFF2-40B4-BE49-F238E27FC236}">
                <a16:creationId xmlns:a16="http://schemas.microsoft.com/office/drawing/2014/main" id="{A8998300-429C-44E0-BD87-30FA59B5C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90726"/>
            <a:ext cx="2895600" cy="4492034"/>
          </a:xfrm>
          <a:prstGeom prst="rect">
            <a:avLst/>
          </a:prstGeom>
        </p:spPr>
      </p:pic>
      <p:pic>
        <p:nvPicPr>
          <p:cNvPr id="8" name="Picture 7" descr="Mike Duncan reading  to a large crowd of fans">
            <a:extLst>
              <a:ext uri="{FF2B5EF4-FFF2-40B4-BE49-F238E27FC236}">
                <a16:creationId xmlns:a16="http://schemas.microsoft.com/office/drawing/2014/main" id="{D87D8400-BA52-4BB8-B9C3-ECCE9CD80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262" y="3930749"/>
            <a:ext cx="4791075" cy="1876425"/>
          </a:xfrm>
          <a:prstGeom prst="rect">
            <a:avLst/>
          </a:prstGeom>
        </p:spPr>
      </p:pic>
      <p:sp>
        <p:nvSpPr>
          <p:cNvPr id="5" name="Slide Number Placeholder 4">
            <a:extLst>
              <a:ext uri="{FF2B5EF4-FFF2-40B4-BE49-F238E27FC236}">
                <a16:creationId xmlns:a16="http://schemas.microsoft.com/office/drawing/2014/main" id="{A82749FE-37D1-44A5-8738-1D26B09B4C41}"/>
              </a:ext>
            </a:extLst>
          </p:cNvPr>
          <p:cNvSpPr>
            <a:spLocks noGrp="1"/>
          </p:cNvSpPr>
          <p:nvPr>
            <p:ph type="sldNum" sz="quarter" idx="12"/>
          </p:nvPr>
        </p:nvSpPr>
        <p:spPr/>
        <p:txBody>
          <a:bodyPr/>
          <a:lstStyle/>
          <a:p>
            <a:fld id="{90A1887C-CBFE-4611-A561-3075E8A7814D}" type="slidenum">
              <a:rPr lang="en-US" smtClean="0"/>
              <a:pPr/>
              <a:t>31</a:t>
            </a:fld>
            <a:endParaRPr lang="en-US" dirty="0"/>
          </a:p>
        </p:txBody>
      </p:sp>
    </p:spTree>
    <p:extLst>
      <p:ext uri="{BB962C8B-B14F-4D97-AF65-F5344CB8AC3E}">
        <p14:creationId xmlns:p14="http://schemas.microsoft.com/office/powerpoint/2010/main" val="2523871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0BB-D49C-44FF-86A2-3671F47A0237}"/>
              </a:ext>
            </a:extLst>
          </p:cNvPr>
          <p:cNvSpPr>
            <a:spLocks noGrp="1"/>
          </p:cNvSpPr>
          <p:nvPr>
            <p:ph type="title"/>
          </p:nvPr>
        </p:nvSpPr>
        <p:spPr/>
        <p:txBody>
          <a:bodyPr>
            <a:normAutofit fontScale="90000"/>
          </a:bodyPr>
          <a:lstStyle/>
          <a:p>
            <a:r>
              <a:rPr lang="en-US" b="1" dirty="0"/>
              <a:t>Platforms innovate and merge for improved podcast experience</a:t>
            </a:r>
          </a:p>
        </p:txBody>
      </p:sp>
      <p:sp>
        <p:nvSpPr>
          <p:cNvPr id="3" name="Footer Placeholder 2">
            <a:extLst>
              <a:ext uri="{FF2B5EF4-FFF2-40B4-BE49-F238E27FC236}">
                <a16:creationId xmlns:a16="http://schemas.microsoft.com/office/drawing/2014/main" id="{B2646E73-79F4-485A-AFF0-2268E98F20BB}"/>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CA38B3AB-6177-49C7-BB7C-01BCE105FD2E}"/>
              </a:ext>
            </a:extLst>
          </p:cNvPr>
          <p:cNvSpPr>
            <a:spLocks noGrp="1"/>
          </p:cNvSpPr>
          <p:nvPr>
            <p:ph type="sldNum" sz="quarter" idx="12"/>
          </p:nvPr>
        </p:nvSpPr>
        <p:spPr/>
        <p:txBody>
          <a:bodyPr/>
          <a:lstStyle/>
          <a:p>
            <a:fld id="{90A1887C-CBFE-4611-A561-3075E8A7814D}" type="slidenum">
              <a:rPr lang="en-US" smtClean="0"/>
              <a:pPr/>
              <a:t>32</a:t>
            </a:fld>
            <a:endParaRPr lang="en-US" dirty="0"/>
          </a:p>
        </p:txBody>
      </p:sp>
      <p:sp>
        <p:nvSpPr>
          <p:cNvPr id="5" name="TextBox 4">
            <a:extLst>
              <a:ext uri="{FF2B5EF4-FFF2-40B4-BE49-F238E27FC236}">
                <a16:creationId xmlns:a16="http://schemas.microsoft.com/office/drawing/2014/main" id="{5CDD0E5C-53DD-416A-BACC-DA5037C9F827}"/>
              </a:ext>
            </a:extLst>
          </p:cNvPr>
          <p:cNvSpPr txBox="1"/>
          <p:nvPr/>
        </p:nvSpPr>
        <p:spPr>
          <a:xfrm>
            <a:off x="609600" y="1580108"/>
            <a:ext cx="8077200" cy="1015663"/>
          </a:xfrm>
          <a:prstGeom prst="rect">
            <a:avLst/>
          </a:prstGeom>
          <a:noFill/>
        </p:spPr>
        <p:txBody>
          <a:bodyPr wrap="square" rtlCol="0">
            <a:spAutoFit/>
          </a:bodyPr>
          <a:lstStyle/>
          <a:p>
            <a:r>
              <a:rPr lang="en-US" sz="2000" dirty="0"/>
              <a:t>In June 2019, Spotify rolled out a new design for premium users of podcasts with three sections: episodes, downloads, and shows to make it easier to manage listening.</a:t>
            </a:r>
          </a:p>
        </p:txBody>
      </p:sp>
      <p:pic>
        <p:nvPicPr>
          <p:cNvPr id="7" name="Picture 6" descr="A screenshot of a cell phone&#10;&#10;Description automatically generated">
            <a:extLst>
              <a:ext uri="{FF2B5EF4-FFF2-40B4-BE49-F238E27FC236}">
                <a16:creationId xmlns:a16="http://schemas.microsoft.com/office/drawing/2014/main" id="{961365DE-DED9-409D-B28F-94E611C941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760460"/>
            <a:ext cx="2067388" cy="3677196"/>
          </a:xfrm>
          <a:prstGeom prst="rect">
            <a:avLst/>
          </a:prstGeom>
        </p:spPr>
      </p:pic>
      <p:sp>
        <p:nvSpPr>
          <p:cNvPr id="8" name="TextBox 7">
            <a:extLst>
              <a:ext uri="{FF2B5EF4-FFF2-40B4-BE49-F238E27FC236}">
                <a16:creationId xmlns:a16="http://schemas.microsoft.com/office/drawing/2014/main" id="{42C6A209-6D8F-459A-9F14-3AEC514FAC0D}"/>
              </a:ext>
            </a:extLst>
          </p:cNvPr>
          <p:cNvSpPr txBox="1"/>
          <p:nvPr/>
        </p:nvSpPr>
        <p:spPr>
          <a:xfrm>
            <a:off x="3457113" y="2969568"/>
            <a:ext cx="4876800" cy="2554545"/>
          </a:xfrm>
          <a:prstGeom prst="rect">
            <a:avLst/>
          </a:prstGeom>
          <a:noFill/>
        </p:spPr>
        <p:txBody>
          <a:bodyPr wrap="square" rtlCol="0">
            <a:spAutoFit/>
          </a:bodyPr>
          <a:lstStyle/>
          <a:p>
            <a:r>
              <a:rPr lang="en-US" sz="2400" dirty="0"/>
              <a:t>Other Spotify improvements include: </a:t>
            </a:r>
          </a:p>
          <a:p>
            <a:endParaRPr lang="en-US" sz="1400" dirty="0"/>
          </a:p>
          <a:p>
            <a:pPr marL="342900" indent="-342900">
              <a:buFont typeface="Arial" panose="020B0604020202020204" pitchFamily="34" charset="0"/>
              <a:buChar char="•"/>
            </a:pPr>
            <a:r>
              <a:rPr lang="en-US" sz="2000" dirty="0"/>
              <a:t>first </a:t>
            </a:r>
            <a:r>
              <a:rPr lang="en-US" sz="2000" dirty="0">
                <a:hlinkClick r:id="rId3"/>
              </a:rPr>
              <a:t>playlist with incorporated podcasts</a:t>
            </a:r>
            <a:endParaRPr lang="en-US" sz="2000" dirty="0"/>
          </a:p>
          <a:p>
            <a:r>
              <a:rPr lang="en-US" sz="2000" dirty="0"/>
              <a:t> </a:t>
            </a:r>
          </a:p>
          <a:p>
            <a:pPr marL="342900" indent="-342900">
              <a:buFont typeface="Arial" panose="020B0604020202020204" pitchFamily="34" charset="0"/>
              <a:buChar char="•"/>
            </a:pPr>
            <a:r>
              <a:rPr lang="en-US" sz="2000" u="sng" dirty="0">
                <a:hlinkClick r:id="rId4"/>
              </a:rPr>
              <a:t>a web app</a:t>
            </a:r>
            <a:r>
              <a:rPr lang="en-US" sz="2000" dirty="0"/>
              <a:t> for creating shows</a:t>
            </a:r>
          </a:p>
          <a:p>
            <a:pPr marL="342900" indent="-342900">
              <a:buAutoNum type="arabicPeriod"/>
            </a:pPr>
            <a:endParaRPr lang="en-US" sz="2000" dirty="0"/>
          </a:p>
          <a:p>
            <a:pPr marL="342900" indent="-342900">
              <a:buFont typeface="Arial" panose="020B0604020202020204" pitchFamily="34" charset="0"/>
              <a:buChar char="•"/>
            </a:pPr>
            <a:r>
              <a:rPr lang="en-US" sz="2000" u="sng" dirty="0">
                <a:hlinkClick r:id="rId5"/>
              </a:rPr>
              <a:t>first hardware product</a:t>
            </a:r>
            <a:r>
              <a:rPr lang="en-US" sz="2000" dirty="0"/>
              <a:t> to study audio consumption in the car</a:t>
            </a:r>
          </a:p>
        </p:txBody>
      </p:sp>
      <p:sp>
        <p:nvSpPr>
          <p:cNvPr id="6" name="TextBox 5">
            <a:extLst>
              <a:ext uri="{FF2B5EF4-FFF2-40B4-BE49-F238E27FC236}">
                <a16:creationId xmlns:a16="http://schemas.microsoft.com/office/drawing/2014/main" id="{B28FC16B-004E-44F5-8880-32B7DB64FFC6}"/>
              </a:ext>
            </a:extLst>
          </p:cNvPr>
          <p:cNvSpPr txBox="1"/>
          <p:nvPr/>
        </p:nvSpPr>
        <p:spPr>
          <a:xfrm>
            <a:off x="3200400" y="6063075"/>
            <a:ext cx="2514600" cy="276999"/>
          </a:xfrm>
          <a:prstGeom prst="rect">
            <a:avLst/>
          </a:prstGeom>
          <a:noFill/>
        </p:spPr>
        <p:txBody>
          <a:bodyPr wrap="square" rtlCol="0">
            <a:spAutoFit/>
          </a:bodyPr>
          <a:lstStyle/>
          <a:p>
            <a:r>
              <a:rPr lang="en-US" sz="1200" dirty="0"/>
              <a:t>Source: </a:t>
            </a:r>
            <a:r>
              <a:rPr lang="en-US" sz="1200" dirty="0">
                <a:hlinkClick r:id="rId6"/>
              </a:rPr>
              <a:t>The Verge</a:t>
            </a:r>
            <a:endParaRPr lang="en-US" sz="1200" dirty="0"/>
          </a:p>
        </p:txBody>
      </p:sp>
    </p:spTree>
    <p:extLst>
      <p:ext uri="{BB962C8B-B14F-4D97-AF65-F5344CB8AC3E}">
        <p14:creationId xmlns:p14="http://schemas.microsoft.com/office/powerpoint/2010/main" val="1063467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DD31-B0E9-415F-9021-22CC922ACFF6}"/>
              </a:ext>
            </a:extLst>
          </p:cNvPr>
          <p:cNvSpPr>
            <a:spLocks noGrp="1"/>
          </p:cNvSpPr>
          <p:nvPr>
            <p:ph type="title"/>
          </p:nvPr>
        </p:nvSpPr>
        <p:spPr>
          <a:xfrm>
            <a:off x="304800" y="78522"/>
            <a:ext cx="8675702" cy="1143000"/>
          </a:xfrm>
        </p:spPr>
        <p:txBody>
          <a:bodyPr>
            <a:normAutofit fontScale="90000"/>
          </a:bodyPr>
          <a:lstStyle/>
          <a:p>
            <a:r>
              <a:rPr lang="en-US" b="1" dirty="0"/>
              <a:t>Investors gambling on new podcast platforms</a:t>
            </a:r>
          </a:p>
        </p:txBody>
      </p:sp>
      <p:sp>
        <p:nvSpPr>
          <p:cNvPr id="4" name="Footer Placeholder 3">
            <a:extLst>
              <a:ext uri="{FF2B5EF4-FFF2-40B4-BE49-F238E27FC236}">
                <a16:creationId xmlns:a16="http://schemas.microsoft.com/office/drawing/2014/main" id="{46C773C1-1979-4189-8E98-E555FC6BC547}"/>
              </a:ext>
            </a:extLst>
          </p:cNvPr>
          <p:cNvSpPr>
            <a:spLocks noGrp="1"/>
          </p:cNvSpPr>
          <p:nvPr>
            <p:ph type="ftr" sz="quarter" idx="11"/>
          </p:nvPr>
        </p:nvSpPr>
        <p:spPr/>
        <p:txBody>
          <a:bodyPr/>
          <a:lstStyle/>
          <a:p>
            <a:r>
              <a:rPr lang="en-US" dirty="0"/>
              <a:t>The Audio Revolution</a:t>
            </a:r>
          </a:p>
        </p:txBody>
      </p:sp>
      <p:sp>
        <p:nvSpPr>
          <p:cNvPr id="5" name="Slide Number Placeholder 4">
            <a:extLst>
              <a:ext uri="{FF2B5EF4-FFF2-40B4-BE49-F238E27FC236}">
                <a16:creationId xmlns:a16="http://schemas.microsoft.com/office/drawing/2014/main" id="{1EF00563-39F0-483A-A7B3-C197E91AAB67}"/>
              </a:ext>
            </a:extLst>
          </p:cNvPr>
          <p:cNvSpPr>
            <a:spLocks noGrp="1"/>
          </p:cNvSpPr>
          <p:nvPr>
            <p:ph type="sldNum" sz="quarter" idx="12"/>
          </p:nvPr>
        </p:nvSpPr>
        <p:spPr/>
        <p:txBody>
          <a:bodyPr/>
          <a:lstStyle/>
          <a:p>
            <a:fld id="{90A1887C-CBFE-4611-A561-3075E8A7814D}" type="slidenum">
              <a:rPr lang="en-US" smtClean="0"/>
              <a:pPr/>
              <a:t>33</a:t>
            </a:fld>
            <a:endParaRPr lang="en-US" dirty="0"/>
          </a:p>
        </p:txBody>
      </p:sp>
      <p:pic>
        <p:nvPicPr>
          <p:cNvPr id="11" name="Content Placeholder 10" descr="A picture containing indoor, person, appliance, oven&#10;&#10;Description automatically generated">
            <a:extLst>
              <a:ext uri="{FF2B5EF4-FFF2-40B4-BE49-F238E27FC236}">
                <a16:creationId xmlns:a16="http://schemas.microsoft.com/office/drawing/2014/main" id="{14ACA7B8-0AD3-4BBF-AE52-7FFEA35564F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69384" y="1221522"/>
            <a:ext cx="3560686" cy="2690295"/>
          </a:xfrm>
        </p:spPr>
      </p:pic>
      <p:pic>
        <p:nvPicPr>
          <p:cNvPr id="19" name="Picture 18" descr="A close up of a sign&#10;&#10;Description automatically generated">
            <a:extLst>
              <a:ext uri="{FF2B5EF4-FFF2-40B4-BE49-F238E27FC236}">
                <a16:creationId xmlns:a16="http://schemas.microsoft.com/office/drawing/2014/main" id="{F6359E72-F4D5-4A81-8728-EB5E41426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473953"/>
            <a:ext cx="3560686" cy="1793530"/>
          </a:xfrm>
          <a:prstGeom prst="rect">
            <a:avLst/>
          </a:prstGeom>
        </p:spPr>
      </p:pic>
      <p:pic>
        <p:nvPicPr>
          <p:cNvPr id="21" name="Picture 20">
            <a:extLst>
              <a:ext uri="{FF2B5EF4-FFF2-40B4-BE49-F238E27FC236}">
                <a16:creationId xmlns:a16="http://schemas.microsoft.com/office/drawing/2014/main" id="{5AF9AF14-F965-4DF9-A635-A862A0B18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680" y="4431535"/>
            <a:ext cx="4699083" cy="1911350"/>
          </a:xfrm>
          <a:prstGeom prst="rect">
            <a:avLst/>
          </a:prstGeom>
        </p:spPr>
      </p:pic>
      <p:sp>
        <p:nvSpPr>
          <p:cNvPr id="22" name="TextBox 21">
            <a:extLst>
              <a:ext uri="{FF2B5EF4-FFF2-40B4-BE49-F238E27FC236}">
                <a16:creationId xmlns:a16="http://schemas.microsoft.com/office/drawing/2014/main" id="{026F741F-455B-4724-8C6C-007ABA46DF89}"/>
              </a:ext>
            </a:extLst>
          </p:cNvPr>
          <p:cNvSpPr txBox="1"/>
          <p:nvPr/>
        </p:nvSpPr>
        <p:spPr>
          <a:xfrm>
            <a:off x="179436" y="1447800"/>
            <a:ext cx="5378388" cy="3693319"/>
          </a:xfrm>
          <a:prstGeom prst="rect">
            <a:avLst/>
          </a:prstGeom>
          <a:noFill/>
        </p:spPr>
        <p:txBody>
          <a:bodyPr wrap="square" rtlCol="0">
            <a:spAutoFit/>
          </a:bodyPr>
          <a:lstStyle/>
          <a:p>
            <a:r>
              <a:rPr lang="en-US" dirty="0"/>
              <a:t>In April 2019, </a:t>
            </a:r>
            <a:r>
              <a:rPr lang="en-US" dirty="0">
                <a:hlinkClick r:id="rId5"/>
              </a:rPr>
              <a:t>Luminary</a:t>
            </a:r>
            <a:r>
              <a:rPr lang="en-US" dirty="0"/>
              <a:t>, a new podcast platform, launched with $100M investment.  Will their emphasis on original and exclusive content get people to pay a $7.99/monthly subscription?</a:t>
            </a:r>
          </a:p>
          <a:p>
            <a:endParaRPr lang="en-US" dirty="0"/>
          </a:p>
          <a:p>
            <a:r>
              <a:rPr lang="en-US" dirty="0"/>
              <a:t>They are up against other lower-priced podcast subscriptions already on the market, Stitcher ($4.99 a month) and Wondery ($5 a month) and free offerings from Apple and Google.</a:t>
            </a:r>
          </a:p>
          <a:p>
            <a:endParaRPr lang="en-US" dirty="0"/>
          </a:p>
          <a:p>
            <a:br>
              <a:rPr lang="en-US" dirty="0"/>
            </a:br>
            <a:br>
              <a:rPr lang="en-US" dirty="0"/>
            </a:br>
            <a:endParaRPr lang="en-US" dirty="0"/>
          </a:p>
        </p:txBody>
      </p:sp>
      <p:sp>
        <p:nvSpPr>
          <p:cNvPr id="23" name="TextBox 22">
            <a:extLst>
              <a:ext uri="{FF2B5EF4-FFF2-40B4-BE49-F238E27FC236}">
                <a16:creationId xmlns:a16="http://schemas.microsoft.com/office/drawing/2014/main" id="{BEF01CC6-C693-4481-AD7F-CBF51CD2C84B}"/>
              </a:ext>
            </a:extLst>
          </p:cNvPr>
          <p:cNvSpPr txBox="1"/>
          <p:nvPr/>
        </p:nvSpPr>
        <p:spPr>
          <a:xfrm rot="632953">
            <a:off x="5572855" y="3436398"/>
            <a:ext cx="3276600" cy="1200329"/>
          </a:xfrm>
          <a:prstGeom prst="rect">
            <a:avLst/>
          </a:prstGeom>
          <a:solidFill>
            <a:schemeClr val="bg1"/>
          </a:solidFill>
          <a:ln>
            <a:solidFill>
              <a:srgbClr val="FF0000"/>
            </a:solidFill>
          </a:ln>
        </p:spPr>
        <p:txBody>
          <a:bodyPr wrap="square" rtlCol="0">
            <a:spAutoFit/>
          </a:bodyPr>
          <a:lstStyle/>
          <a:p>
            <a:pPr algn="ctr"/>
            <a:r>
              <a:rPr lang="en-US" dirty="0">
                <a:solidFill>
                  <a:srgbClr val="FF0000"/>
                </a:solidFill>
              </a:rPr>
              <a:t>Luminary’s large advertising budget gets the word out. In June, they covered NYC subway with promotions. </a:t>
            </a:r>
          </a:p>
        </p:txBody>
      </p:sp>
      <p:sp>
        <p:nvSpPr>
          <p:cNvPr id="3" name="TextBox 2">
            <a:extLst>
              <a:ext uri="{FF2B5EF4-FFF2-40B4-BE49-F238E27FC236}">
                <a16:creationId xmlns:a16="http://schemas.microsoft.com/office/drawing/2014/main" id="{B205E305-33EC-4EF7-8603-AA919E9DCE67}"/>
              </a:ext>
            </a:extLst>
          </p:cNvPr>
          <p:cNvSpPr txBox="1"/>
          <p:nvPr/>
        </p:nvSpPr>
        <p:spPr>
          <a:xfrm rot="20553562">
            <a:off x="981730" y="4821404"/>
            <a:ext cx="2743201" cy="923330"/>
          </a:xfrm>
          <a:prstGeom prst="rect">
            <a:avLst/>
          </a:prstGeom>
          <a:solidFill>
            <a:schemeClr val="bg1"/>
          </a:solidFill>
          <a:ln>
            <a:solidFill>
              <a:srgbClr val="FF0000"/>
            </a:solidFill>
          </a:ln>
        </p:spPr>
        <p:txBody>
          <a:bodyPr wrap="square" rtlCol="0">
            <a:spAutoFit/>
          </a:bodyPr>
          <a:lstStyle/>
          <a:p>
            <a:r>
              <a:rPr lang="en-US" dirty="0">
                <a:solidFill>
                  <a:srgbClr val="FF0000"/>
                </a:solidFill>
              </a:rPr>
              <a:t>Spring is full of reports of content providers backing out.</a:t>
            </a:r>
          </a:p>
        </p:txBody>
      </p:sp>
    </p:spTree>
    <p:extLst>
      <p:ext uri="{BB962C8B-B14F-4D97-AF65-F5344CB8AC3E}">
        <p14:creationId xmlns:p14="http://schemas.microsoft.com/office/powerpoint/2010/main" val="2334718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0993-A6BF-4900-8536-1F7682EB6B86}"/>
              </a:ext>
            </a:extLst>
          </p:cNvPr>
          <p:cNvSpPr>
            <a:spLocks noGrp="1"/>
          </p:cNvSpPr>
          <p:nvPr>
            <p:ph type="title"/>
          </p:nvPr>
        </p:nvSpPr>
        <p:spPr>
          <a:xfrm>
            <a:off x="457200" y="76200"/>
            <a:ext cx="8229600" cy="1143000"/>
          </a:xfrm>
        </p:spPr>
        <p:txBody>
          <a:bodyPr>
            <a:normAutofit fontScale="90000"/>
          </a:bodyPr>
          <a:lstStyle/>
          <a:p>
            <a:r>
              <a:rPr lang="en-US" b="1" dirty="0"/>
              <a:t>China’s audio industry FOMO effect</a:t>
            </a:r>
          </a:p>
        </p:txBody>
      </p:sp>
      <p:sp>
        <p:nvSpPr>
          <p:cNvPr id="3" name="Footer Placeholder 2">
            <a:extLst>
              <a:ext uri="{FF2B5EF4-FFF2-40B4-BE49-F238E27FC236}">
                <a16:creationId xmlns:a16="http://schemas.microsoft.com/office/drawing/2014/main" id="{5EC0D924-4D0E-4EB0-A14F-8E0167A01729}"/>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9F585BC2-EE1F-4302-A39C-2AF9649D83FD}"/>
              </a:ext>
            </a:extLst>
          </p:cNvPr>
          <p:cNvSpPr>
            <a:spLocks noGrp="1"/>
          </p:cNvSpPr>
          <p:nvPr>
            <p:ph type="sldNum" sz="quarter" idx="12"/>
          </p:nvPr>
        </p:nvSpPr>
        <p:spPr/>
        <p:txBody>
          <a:bodyPr/>
          <a:lstStyle/>
          <a:p>
            <a:fld id="{90A1887C-CBFE-4611-A561-3075E8A7814D}" type="slidenum">
              <a:rPr lang="en-US" smtClean="0"/>
              <a:pPr/>
              <a:t>34</a:t>
            </a:fld>
            <a:endParaRPr lang="en-US" dirty="0"/>
          </a:p>
        </p:txBody>
      </p:sp>
      <p:sp>
        <p:nvSpPr>
          <p:cNvPr id="6" name="TextBox 5">
            <a:extLst>
              <a:ext uri="{FF2B5EF4-FFF2-40B4-BE49-F238E27FC236}">
                <a16:creationId xmlns:a16="http://schemas.microsoft.com/office/drawing/2014/main" id="{957BE93D-49A1-4D19-9715-2043DF48E30D}"/>
              </a:ext>
            </a:extLst>
          </p:cNvPr>
          <p:cNvSpPr txBox="1"/>
          <p:nvPr/>
        </p:nvSpPr>
        <p:spPr>
          <a:xfrm>
            <a:off x="533400" y="1202924"/>
            <a:ext cx="8077200" cy="3077766"/>
          </a:xfrm>
          <a:prstGeom prst="rect">
            <a:avLst/>
          </a:prstGeom>
          <a:noFill/>
        </p:spPr>
        <p:txBody>
          <a:bodyPr wrap="square" rtlCol="0">
            <a:spAutoFit/>
          </a:bodyPr>
          <a:lstStyle/>
          <a:p>
            <a:r>
              <a:rPr lang="en-US" dirty="0"/>
              <a:t>In 2018, </a:t>
            </a:r>
            <a:r>
              <a:rPr lang="en-US" u="sng" dirty="0">
                <a:hlinkClick r:id="rId2"/>
              </a:rPr>
              <a:t>Marketplace</a:t>
            </a:r>
            <a:r>
              <a:rPr lang="en-US" dirty="0"/>
              <a:t> reported that audio “podcasts”, which are primarily self-improvement lectures, are part of a $7.3 billion industry FOMO, or the “fear of missing out.”</a:t>
            </a:r>
          </a:p>
          <a:p>
            <a:endParaRPr lang="en-US" sz="1400" dirty="0"/>
          </a:p>
          <a:p>
            <a:r>
              <a:rPr lang="en-US" dirty="0"/>
              <a:t>These “pay-for-knowledge” online education with interactive Q&amp;A’s with experts or celebrities where the consumer can participate and pay subscription fees or micro-payments, made easy by pay by phone. </a:t>
            </a:r>
          </a:p>
          <a:p>
            <a:endParaRPr lang="en-US" dirty="0"/>
          </a:p>
          <a:p>
            <a:endParaRPr lang="en-US" dirty="0"/>
          </a:p>
          <a:p>
            <a:endParaRPr lang="en-US" dirty="0"/>
          </a:p>
          <a:p>
            <a:endParaRPr lang="en-US" dirty="0"/>
          </a:p>
        </p:txBody>
      </p:sp>
      <p:sp>
        <p:nvSpPr>
          <p:cNvPr id="5" name="Rectangle: Rounded Corners 4">
            <a:extLst>
              <a:ext uri="{FF2B5EF4-FFF2-40B4-BE49-F238E27FC236}">
                <a16:creationId xmlns:a16="http://schemas.microsoft.com/office/drawing/2014/main" id="{669FE698-B570-4E8F-A88C-CAB0B693A216}"/>
              </a:ext>
            </a:extLst>
          </p:cNvPr>
          <p:cNvSpPr/>
          <p:nvPr/>
        </p:nvSpPr>
        <p:spPr>
          <a:xfrm>
            <a:off x="228600" y="3429000"/>
            <a:ext cx="2895600" cy="2470149"/>
          </a:xfrm>
          <a:prstGeom prst="roundRect">
            <a:avLst/>
          </a:prstGeom>
          <a:solidFill>
            <a:srgbClr val="FFFF9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dirty="0">
                <a:solidFill>
                  <a:schemeClr val="tx1"/>
                </a:solidFill>
              </a:rPr>
              <a:t>A popular is a podcast with 218,000 subscribers is “How to Make Your Voice More Attractive” to help Chinese lose their rural accents and improve their economic chances in the big cities.</a:t>
            </a:r>
          </a:p>
        </p:txBody>
      </p:sp>
      <p:sp>
        <p:nvSpPr>
          <p:cNvPr id="7" name="TextBox 6">
            <a:extLst>
              <a:ext uri="{FF2B5EF4-FFF2-40B4-BE49-F238E27FC236}">
                <a16:creationId xmlns:a16="http://schemas.microsoft.com/office/drawing/2014/main" id="{43ECDBC5-6B6D-4F1B-9A9D-E8C94808D36A}"/>
              </a:ext>
            </a:extLst>
          </p:cNvPr>
          <p:cNvSpPr txBox="1"/>
          <p:nvPr/>
        </p:nvSpPr>
        <p:spPr>
          <a:xfrm>
            <a:off x="3429000" y="3200400"/>
            <a:ext cx="5486400" cy="3416320"/>
          </a:xfrm>
          <a:prstGeom prst="rect">
            <a:avLst/>
          </a:prstGeom>
          <a:noFill/>
        </p:spPr>
        <p:txBody>
          <a:bodyPr wrap="square" rtlCol="0">
            <a:spAutoFit/>
          </a:bodyPr>
          <a:lstStyle/>
          <a:p>
            <a:r>
              <a:rPr lang="en-US" dirty="0"/>
              <a:t>Audio consumers use Ximalaya FM, China’s largest audiobook distributor with 70% of China’s audiobooks. With the growth of podcast knowledge-sharing, and a self-reported 400 million app downloads, advertising, micro-payments and subscriptions has built Ximalaya FM to a </a:t>
            </a:r>
            <a:r>
              <a:rPr lang="en-US" dirty="0">
                <a:hlinkClick r:id="rId3"/>
              </a:rPr>
              <a:t>$2.3B valuation</a:t>
            </a:r>
            <a:r>
              <a:rPr lang="en-US" dirty="0"/>
              <a:t>. </a:t>
            </a:r>
          </a:p>
          <a:p>
            <a:endParaRPr lang="en-US" dirty="0"/>
          </a:p>
          <a:p>
            <a:r>
              <a:rPr lang="en-US" dirty="0"/>
              <a:t>In comparison, the U.S. podcast industry mostly makes money through advertising with a reported $314 million ad revenue in 2017 </a:t>
            </a:r>
            <a:r>
              <a:rPr lang="en-US" u="sng" dirty="0">
                <a:hlinkClick r:id="rId4"/>
              </a:rPr>
              <a:t>Interactive Advertising Bureau</a:t>
            </a:r>
            <a:r>
              <a:rPr lang="en-US" dirty="0"/>
              <a:t>. </a:t>
            </a:r>
          </a:p>
          <a:p>
            <a:endParaRPr lang="en-US" dirty="0"/>
          </a:p>
          <a:p>
            <a:endParaRPr lang="en-US" dirty="0"/>
          </a:p>
        </p:txBody>
      </p:sp>
    </p:spTree>
    <p:extLst>
      <p:ext uri="{BB962C8B-B14F-4D97-AF65-F5344CB8AC3E}">
        <p14:creationId xmlns:p14="http://schemas.microsoft.com/office/powerpoint/2010/main" val="31620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93C3-0B2D-4303-A880-3C80F8D9F011}"/>
              </a:ext>
            </a:extLst>
          </p:cNvPr>
          <p:cNvSpPr>
            <a:spLocks noGrp="1"/>
          </p:cNvSpPr>
          <p:nvPr>
            <p:ph type="title"/>
          </p:nvPr>
        </p:nvSpPr>
        <p:spPr>
          <a:xfrm>
            <a:off x="419100" y="-23018"/>
            <a:ext cx="8305800" cy="1143000"/>
          </a:xfrm>
        </p:spPr>
        <p:txBody>
          <a:bodyPr>
            <a:normAutofit/>
          </a:bodyPr>
          <a:lstStyle/>
          <a:p>
            <a:r>
              <a:rPr lang="en-US" b="1" dirty="0"/>
              <a:t>China highly regulates the market</a:t>
            </a:r>
          </a:p>
        </p:txBody>
      </p:sp>
      <p:sp>
        <p:nvSpPr>
          <p:cNvPr id="3" name="Footer Placeholder 2">
            <a:extLst>
              <a:ext uri="{FF2B5EF4-FFF2-40B4-BE49-F238E27FC236}">
                <a16:creationId xmlns:a16="http://schemas.microsoft.com/office/drawing/2014/main" id="{67CC65A0-D8B7-46DA-A6BA-45CF3B6D2ADB}"/>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C9665758-8588-40E7-AC8F-73F6EB4DC81D}"/>
              </a:ext>
            </a:extLst>
          </p:cNvPr>
          <p:cNvSpPr>
            <a:spLocks noGrp="1"/>
          </p:cNvSpPr>
          <p:nvPr>
            <p:ph type="sldNum" sz="quarter" idx="12"/>
          </p:nvPr>
        </p:nvSpPr>
        <p:spPr/>
        <p:txBody>
          <a:bodyPr/>
          <a:lstStyle/>
          <a:p>
            <a:fld id="{90A1887C-CBFE-4611-A561-3075E8A7814D}" type="slidenum">
              <a:rPr lang="en-US" smtClean="0"/>
              <a:pPr/>
              <a:t>35</a:t>
            </a:fld>
            <a:endParaRPr lang="en-US" dirty="0"/>
          </a:p>
        </p:txBody>
      </p:sp>
      <p:sp>
        <p:nvSpPr>
          <p:cNvPr id="5" name="TextBox 4">
            <a:extLst>
              <a:ext uri="{FF2B5EF4-FFF2-40B4-BE49-F238E27FC236}">
                <a16:creationId xmlns:a16="http://schemas.microsoft.com/office/drawing/2014/main" id="{15DCD61D-3BA7-4F1C-A184-7BFEAFE7ABB9}"/>
              </a:ext>
            </a:extLst>
          </p:cNvPr>
          <p:cNvSpPr txBox="1"/>
          <p:nvPr/>
        </p:nvSpPr>
        <p:spPr>
          <a:xfrm>
            <a:off x="5151454" y="1088910"/>
            <a:ext cx="3733799" cy="6463308"/>
          </a:xfrm>
          <a:prstGeom prst="rect">
            <a:avLst/>
          </a:prstGeom>
          <a:noFill/>
        </p:spPr>
        <p:txBody>
          <a:bodyPr wrap="square" rtlCol="0">
            <a:spAutoFit/>
          </a:bodyPr>
          <a:lstStyle/>
          <a:p>
            <a:r>
              <a:rPr lang="en-US" dirty="0"/>
              <a:t>Although there are personal mission-driven podcasts being created in China, Yi Yang (杨一), a senior editor at a Chinese TV business network and podcast specialist, explained in a recent </a:t>
            </a:r>
            <a:r>
              <a:rPr lang="en-US" dirty="0">
                <a:hlinkClick r:id="rId2"/>
              </a:rPr>
              <a:t>Neiman Lab report </a:t>
            </a:r>
            <a:r>
              <a:rPr lang="en-US" dirty="0"/>
              <a:t>that it is harder to build your own podcast and distribute it in China.</a:t>
            </a:r>
          </a:p>
          <a:p>
            <a:endParaRPr lang="en-US" dirty="0"/>
          </a:p>
          <a:p>
            <a:r>
              <a:rPr lang="en-US" dirty="0"/>
              <a:t>Due to the lengthy approval processes by the Chinese local public security and Internet administration to build websites and servers, it is easier to turn to audio platforms such as Ximalaya FM. </a:t>
            </a:r>
          </a:p>
          <a:p>
            <a:endParaRPr lang="en-US" sz="1400" dirty="0"/>
          </a:p>
          <a:p>
            <a:r>
              <a:rPr lang="en-US" dirty="0"/>
              <a:t>However, Ximalaya FM’s proprietary content will be favored over uploaders. </a:t>
            </a:r>
          </a:p>
          <a:p>
            <a:endParaRPr lang="en-US" dirty="0"/>
          </a:p>
          <a:p>
            <a:endParaRPr lang="en-US" dirty="0"/>
          </a:p>
          <a:p>
            <a:r>
              <a:rPr lang="en-US" dirty="0"/>
              <a:t> </a:t>
            </a:r>
          </a:p>
          <a:p>
            <a:endParaRPr lang="en-US" dirty="0"/>
          </a:p>
        </p:txBody>
      </p:sp>
      <p:pic>
        <p:nvPicPr>
          <p:cNvPr id="7" name="Picture 6" descr="A screenshot of a cell phone&#10;&#10;Description automatically generated">
            <a:extLst>
              <a:ext uri="{FF2B5EF4-FFF2-40B4-BE49-F238E27FC236}">
                <a16:creationId xmlns:a16="http://schemas.microsoft.com/office/drawing/2014/main" id="{0DA86EB9-4344-45BF-9C04-E2EF4D9ED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119982"/>
            <a:ext cx="4718112" cy="4465638"/>
          </a:xfrm>
          <a:prstGeom prst="rect">
            <a:avLst/>
          </a:prstGeom>
          <a:ln>
            <a:solidFill>
              <a:srgbClr val="0070C0"/>
            </a:solidFill>
          </a:ln>
        </p:spPr>
      </p:pic>
      <p:sp>
        <p:nvSpPr>
          <p:cNvPr id="8" name="TextBox 7">
            <a:extLst>
              <a:ext uri="{FF2B5EF4-FFF2-40B4-BE49-F238E27FC236}">
                <a16:creationId xmlns:a16="http://schemas.microsoft.com/office/drawing/2014/main" id="{9CFBD0E0-ED82-480D-9CE1-B6ED3C736F79}"/>
              </a:ext>
            </a:extLst>
          </p:cNvPr>
          <p:cNvSpPr txBox="1"/>
          <p:nvPr/>
        </p:nvSpPr>
        <p:spPr>
          <a:xfrm rot="20713027">
            <a:off x="625507" y="4357576"/>
            <a:ext cx="4076700" cy="2031325"/>
          </a:xfrm>
          <a:prstGeom prst="rect">
            <a:avLst/>
          </a:prstGeom>
          <a:solidFill>
            <a:srgbClr val="FFFF99"/>
          </a:solidFill>
          <a:ln>
            <a:solidFill>
              <a:srgbClr val="0070C0"/>
            </a:solidFill>
          </a:ln>
        </p:spPr>
        <p:txBody>
          <a:bodyPr wrap="square" rtlCol="0">
            <a:spAutoFit/>
          </a:bodyPr>
          <a:lstStyle/>
          <a:p>
            <a:r>
              <a:rPr lang="en-US" dirty="0"/>
              <a:t>Ximalaya FM brings together hosting services, program distributors, and RSS subscriber applications, but they also insert commercials in the programs the podcaster uploads, without sharing the profits, and can remove content deemed inappropriate. </a:t>
            </a:r>
          </a:p>
        </p:txBody>
      </p:sp>
    </p:spTree>
    <p:extLst>
      <p:ext uri="{BB962C8B-B14F-4D97-AF65-F5344CB8AC3E}">
        <p14:creationId xmlns:p14="http://schemas.microsoft.com/office/powerpoint/2010/main" val="3923681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DD2A-B529-4210-88D7-517FCB19261D}"/>
              </a:ext>
            </a:extLst>
          </p:cNvPr>
          <p:cNvSpPr>
            <a:spLocks noGrp="1"/>
          </p:cNvSpPr>
          <p:nvPr>
            <p:ph type="title"/>
          </p:nvPr>
        </p:nvSpPr>
        <p:spPr>
          <a:xfrm>
            <a:off x="476249" y="167017"/>
            <a:ext cx="8210551" cy="925668"/>
          </a:xfrm>
        </p:spPr>
        <p:txBody>
          <a:bodyPr>
            <a:normAutofit fontScale="90000"/>
          </a:bodyPr>
          <a:lstStyle/>
          <a:p>
            <a:r>
              <a:rPr lang="en-US" b="1" dirty="0"/>
              <a:t>In 2019, China invests big in U.S. podcasting</a:t>
            </a:r>
          </a:p>
        </p:txBody>
      </p:sp>
      <p:sp>
        <p:nvSpPr>
          <p:cNvPr id="3" name="Footer Placeholder 2">
            <a:extLst>
              <a:ext uri="{FF2B5EF4-FFF2-40B4-BE49-F238E27FC236}">
                <a16:creationId xmlns:a16="http://schemas.microsoft.com/office/drawing/2014/main" id="{440BEC60-34BC-42DC-8229-6C891325690B}"/>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BB7AD64D-15A8-446A-B011-E423D5112A38}"/>
              </a:ext>
            </a:extLst>
          </p:cNvPr>
          <p:cNvSpPr>
            <a:spLocks noGrp="1"/>
          </p:cNvSpPr>
          <p:nvPr>
            <p:ph type="sldNum" sz="quarter" idx="12"/>
          </p:nvPr>
        </p:nvSpPr>
        <p:spPr/>
        <p:txBody>
          <a:bodyPr/>
          <a:lstStyle/>
          <a:p>
            <a:fld id="{90A1887C-CBFE-4611-A561-3075E8A7814D}" type="slidenum">
              <a:rPr lang="en-US" smtClean="0"/>
              <a:pPr/>
              <a:t>36</a:t>
            </a:fld>
            <a:endParaRPr lang="en-US" dirty="0"/>
          </a:p>
        </p:txBody>
      </p:sp>
      <p:sp>
        <p:nvSpPr>
          <p:cNvPr id="5" name="TextBox 4">
            <a:extLst>
              <a:ext uri="{FF2B5EF4-FFF2-40B4-BE49-F238E27FC236}">
                <a16:creationId xmlns:a16="http://schemas.microsoft.com/office/drawing/2014/main" id="{D8592498-B286-416A-B144-6C04CE04CF53}"/>
              </a:ext>
            </a:extLst>
          </p:cNvPr>
          <p:cNvSpPr txBox="1"/>
          <p:nvPr/>
        </p:nvSpPr>
        <p:spPr>
          <a:xfrm>
            <a:off x="457200" y="1356870"/>
            <a:ext cx="4514851" cy="5078313"/>
          </a:xfrm>
          <a:prstGeom prst="rect">
            <a:avLst/>
          </a:prstGeom>
          <a:noFill/>
        </p:spPr>
        <p:txBody>
          <a:bodyPr wrap="square" rtlCol="0">
            <a:spAutoFit/>
          </a:bodyPr>
          <a:lstStyle/>
          <a:p>
            <a:r>
              <a:rPr lang="en-US" dirty="0"/>
              <a:t>In February 2019, </a:t>
            </a:r>
            <a:r>
              <a:rPr lang="en-US" u="sng" dirty="0">
                <a:hlinkClick r:id="rId2"/>
              </a:rPr>
              <a:t>Himalaya Media</a:t>
            </a:r>
            <a:r>
              <a:rPr lang="en-US" dirty="0"/>
              <a:t> raised $100 million to launch their new podcast site in the U.S. </a:t>
            </a:r>
            <a:r>
              <a:rPr lang="en-US" dirty="0">
                <a:hlinkClick r:id="rId2"/>
              </a:rPr>
              <a:t>Himalaya.com</a:t>
            </a:r>
            <a:r>
              <a:rPr lang="en-US" dirty="0"/>
              <a:t> offers original and existing content with a “tipping” model of small payments to your preferred podcasts, which works in China.</a:t>
            </a:r>
          </a:p>
          <a:p>
            <a:endParaRPr lang="en-US" dirty="0"/>
          </a:p>
          <a:p>
            <a:r>
              <a:rPr lang="en-US" dirty="0"/>
              <a:t>Setting up Himalaya as an independent entity based in San Francisco is a strategic due to the current tension between the U.S. and China, as well as concerns of censorship. </a:t>
            </a:r>
          </a:p>
          <a:p>
            <a:endParaRPr lang="en-US" dirty="0"/>
          </a:p>
          <a:p>
            <a:r>
              <a:rPr lang="en-US" dirty="0">
                <a:hlinkClick r:id="rId3"/>
              </a:rPr>
              <a:t>Variety</a:t>
            </a:r>
            <a:r>
              <a:rPr lang="en-US" dirty="0"/>
              <a:t> notes they may want to distant themselves from their main Chinese investor Ximalaya FM’s launch of a dedicated version of its smart speaker </a:t>
            </a:r>
            <a:r>
              <a:rPr lang="en-US" u="sng" dirty="0">
                <a:hlinkClick r:id="rId4"/>
              </a:rPr>
              <a:t>for members of the Chinese communist party</a:t>
            </a:r>
            <a:r>
              <a:rPr lang="en-US" dirty="0"/>
              <a:t>.</a:t>
            </a:r>
          </a:p>
          <a:p>
            <a:endParaRPr lang="en-US" dirty="0"/>
          </a:p>
        </p:txBody>
      </p:sp>
      <p:pic>
        <p:nvPicPr>
          <p:cNvPr id="7" name="Picture 6" descr="A screenshot of a social media post&#10;&#10;Description automatically generated">
            <a:extLst>
              <a:ext uri="{FF2B5EF4-FFF2-40B4-BE49-F238E27FC236}">
                <a16:creationId xmlns:a16="http://schemas.microsoft.com/office/drawing/2014/main" id="{39212EE0-AF46-4283-9BF3-3E0D0DA549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4449" y="1346570"/>
            <a:ext cx="3836471" cy="4881579"/>
          </a:xfrm>
          <a:prstGeom prst="rect">
            <a:avLst/>
          </a:prstGeom>
          <a:ln>
            <a:solidFill>
              <a:srgbClr val="E86226"/>
            </a:solidFill>
          </a:ln>
        </p:spPr>
      </p:pic>
      <p:sp>
        <p:nvSpPr>
          <p:cNvPr id="8" name="TextBox 7">
            <a:extLst>
              <a:ext uri="{FF2B5EF4-FFF2-40B4-BE49-F238E27FC236}">
                <a16:creationId xmlns:a16="http://schemas.microsoft.com/office/drawing/2014/main" id="{C3EED176-560A-44B3-A701-651CCA14FE8F}"/>
              </a:ext>
            </a:extLst>
          </p:cNvPr>
          <p:cNvSpPr txBox="1"/>
          <p:nvPr/>
        </p:nvSpPr>
        <p:spPr>
          <a:xfrm>
            <a:off x="342900" y="6296684"/>
            <a:ext cx="4648200" cy="276999"/>
          </a:xfrm>
          <a:prstGeom prst="rect">
            <a:avLst/>
          </a:prstGeom>
          <a:noFill/>
        </p:spPr>
        <p:txBody>
          <a:bodyPr wrap="square" rtlCol="0">
            <a:spAutoFit/>
          </a:bodyPr>
          <a:lstStyle/>
          <a:p>
            <a:r>
              <a:rPr lang="en-US" sz="1200" dirty="0"/>
              <a:t>Source: </a:t>
            </a:r>
            <a:r>
              <a:rPr lang="en-US" sz="1200" u="sng" dirty="0">
                <a:hlinkClick r:id="rId3"/>
              </a:rPr>
              <a:t>Variety</a:t>
            </a:r>
            <a:endParaRPr lang="en-US" sz="1200" dirty="0"/>
          </a:p>
        </p:txBody>
      </p:sp>
    </p:spTree>
    <p:extLst>
      <p:ext uri="{BB962C8B-B14F-4D97-AF65-F5344CB8AC3E}">
        <p14:creationId xmlns:p14="http://schemas.microsoft.com/office/powerpoint/2010/main" val="1748380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5"/>
            <a:ext cx="8458200" cy="1143000"/>
          </a:xfrm>
          <a:ln>
            <a:solidFill>
              <a:schemeClr val="bg1"/>
            </a:solidFill>
          </a:ln>
        </p:spPr>
        <p:style>
          <a:lnRef idx="2">
            <a:schemeClr val="accent1"/>
          </a:lnRef>
          <a:fillRef idx="1">
            <a:schemeClr val="lt1"/>
          </a:fillRef>
          <a:effectRef idx="0">
            <a:schemeClr val="accent1"/>
          </a:effectRef>
          <a:fontRef idx="minor">
            <a:schemeClr val="dk1"/>
          </a:fontRef>
        </p:style>
        <p:txBody>
          <a:bodyPr>
            <a:noAutofit/>
          </a:bodyPr>
          <a:lstStyle/>
          <a:p>
            <a:pPr algn="l"/>
            <a:r>
              <a:rPr lang="en-US" b="1" dirty="0">
                <a:solidFill>
                  <a:schemeClr val="tx1"/>
                </a:solidFill>
              </a:rPr>
              <a:t>Where is the future of audio going?</a:t>
            </a:r>
          </a:p>
        </p:txBody>
      </p:sp>
      <p:sp>
        <p:nvSpPr>
          <p:cNvPr id="6" name="TextBox 5"/>
          <p:cNvSpPr txBox="1"/>
          <p:nvPr/>
        </p:nvSpPr>
        <p:spPr>
          <a:xfrm>
            <a:off x="571500" y="1119942"/>
            <a:ext cx="8001000" cy="6432530"/>
          </a:xfrm>
          <a:prstGeom prst="rect">
            <a:avLst/>
          </a:prstGeom>
          <a:noFill/>
        </p:spPr>
        <p:txBody>
          <a:bodyPr wrap="square" rtlCol="0">
            <a:spAutoFit/>
          </a:bodyPr>
          <a:lstStyle/>
          <a:p>
            <a:pPr marL="571500" indent="-571500">
              <a:buFont typeface="Arial" panose="020B0604020202020204" pitchFamily="34" charset="0"/>
              <a:buChar char="•"/>
            </a:pPr>
            <a:r>
              <a:rPr lang="en-US" sz="2800" dirty="0"/>
              <a:t>More inventive original content and productions</a:t>
            </a:r>
          </a:p>
          <a:p>
            <a:pPr marL="571500" indent="-571500">
              <a:buFont typeface="Arial" panose="020B0604020202020204" pitchFamily="34" charset="0"/>
              <a:buChar char="•"/>
            </a:pPr>
            <a:endParaRPr lang="en-US" sz="1200" dirty="0"/>
          </a:p>
          <a:p>
            <a:pPr marL="571500" indent="-571500">
              <a:buFont typeface="Arial" panose="020B0604020202020204" pitchFamily="34" charset="0"/>
              <a:buChar char="•"/>
            </a:pPr>
            <a:r>
              <a:rPr lang="en-US" sz="2800" dirty="0"/>
              <a:t>More celebrity voices as narrators</a:t>
            </a:r>
          </a:p>
          <a:p>
            <a:pPr marL="571500" indent="-571500">
              <a:buFont typeface="Arial" panose="020B0604020202020204" pitchFamily="34" charset="0"/>
              <a:buChar char="•"/>
            </a:pPr>
            <a:endParaRPr lang="en-US" sz="1400" dirty="0"/>
          </a:p>
          <a:p>
            <a:pPr marL="571500" indent="-571500">
              <a:buFont typeface="Arial" panose="020B0604020202020204" pitchFamily="34" charset="0"/>
              <a:buChar char="•"/>
            </a:pPr>
            <a:r>
              <a:rPr lang="en-US" sz="2800" dirty="0"/>
              <a:t>Testing different business models: subscriptions, micro-payments, "tipping”, single purchase</a:t>
            </a:r>
          </a:p>
          <a:p>
            <a:pPr marL="571500" indent="-571500">
              <a:buFont typeface="Arial" panose="020B0604020202020204" pitchFamily="34" charset="0"/>
              <a:buChar char="•"/>
            </a:pPr>
            <a:endParaRPr lang="en-US" sz="1400" dirty="0"/>
          </a:p>
          <a:p>
            <a:pPr marL="571500" indent="-571500">
              <a:buFont typeface="Arial" panose="020B0604020202020204" pitchFamily="34" charset="0"/>
              <a:buChar char="•"/>
            </a:pPr>
            <a:r>
              <a:rPr lang="en-US" sz="2800" dirty="0"/>
              <a:t>Aggregation of audio and podcast companies for growth</a:t>
            </a:r>
          </a:p>
          <a:p>
            <a:pPr marL="571500" indent="-571500">
              <a:buFont typeface="Arial" panose="020B0604020202020204" pitchFamily="34" charset="0"/>
              <a:buChar char="•"/>
            </a:pPr>
            <a:endParaRPr lang="en-US" sz="1400" dirty="0"/>
          </a:p>
          <a:p>
            <a:pPr marL="571500" indent="-571500">
              <a:buFont typeface="Arial" panose="020B0604020202020204" pitchFamily="34" charset="0"/>
              <a:buChar char="•"/>
            </a:pPr>
            <a:r>
              <a:rPr lang="en-US" sz="2800" dirty="0"/>
              <a:t>Greater content integration with social media</a:t>
            </a:r>
          </a:p>
          <a:p>
            <a:pPr marL="571500" indent="-571500">
              <a:buFont typeface="Arial" panose="020B0604020202020204" pitchFamily="34" charset="0"/>
              <a:buChar char="•"/>
            </a:pPr>
            <a:endParaRPr lang="en-US" sz="1400" dirty="0"/>
          </a:p>
          <a:p>
            <a:pPr marL="571500" indent="-571500">
              <a:buFont typeface="Arial" panose="020B0604020202020204" pitchFamily="34" charset="0"/>
              <a:buChar char="•"/>
            </a:pPr>
            <a:r>
              <a:rPr lang="en-US" sz="2800" dirty="0"/>
              <a:t>Innovations in voice SEO</a:t>
            </a:r>
          </a:p>
          <a:p>
            <a:endParaRPr lang="en-US" sz="1400" dirty="0"/>
          </a:p>
          <a:p>
            <a:pPr marL="571500" indent="-571500">
              <a:buFont typeface="Arial" panose="020B0604020202020204" pitchFamily="34" charset="0"/>
              <a:buChar char="•"/>
            </a:pPr>
            <a:r>
              <a:rPr lang="en-US" sz="2800" dirty="0"/>
              <a:t>Distribution channel improvements for consumer ease and adoption</a:t>
            </a:r>
          </a:p>
          <a:p>
            <a:pPr marL="571500" indent="-571500">
              <a:buFont typeface="Arial" panose="020B0604020202020204" pitchFamily="34" charset="0"/>
              <a:buChar char="•"/>
            </a:pPr>
            <a:endParaRPr lang="en-US" sz="1400" dirty="0"/>
          </a:p>
          <a:p>
            <a:pPr marL="342900" indent="-342900">
              <a:buAutoNum type="arabicPeriod"/>
            </a:pPr>
            <a:endParaRPr lang="en-US" sz="3600" b="1" dirty="0"/>
          </a:p>
        </p:txBody>
      </p:sp>
      <p:sp>
        <p:nvSpPr>
          <p:cNvPr id="4" name="Footer Placeholder 3"/>
          <p:cNvSpPr>
            <a:spLocks noGrp="1"/>
          </p:cNvSpPr>
          <p:nvPr>
            <p:ph type="ftr" sz="quarter" idx="11"/>
          </p:nvPr>
        </p:nvSpPr>
        <p:spPr/>
        <p:txBody>
          <a:bodyPr/>
          <a:lstStyle/>
          <a:p>
            <a:r>
              <a:rPr lang="en-US" dirty="0"/>
              <a:t>The Audio Revolution</a:t>
            </a:r>
          </a:p>
        </p:txBody>
      </p:sp>
      <p:sp>
        <p:nvSpPr>
          <p:cNvPr id="3" name="Slide Number Placeholder 2">
            <a:extLst>
              <a:ext uri="{FF2B5EF4-FFF2-40B4-BE49-F238E27FC236}">
                <a16:creationId xmlns:a16="http://schemas.microsoft.com/office/drawing/2014/main" id="{AEDE52C7-50CD-4B97-B3CE-858EBCDF04E2}"/>
              </a:ext>
            </a:extLst>
          </p:cNvPr>
          <p:cNvSpPr>
            <a:spLocks noGrp="1"/>
          </p:cNvSpPr>
          <p:nvPr>
            <p:ph type="sldNum" sz="quarter" idx="12"/>
          </p:nvPr>
        </p:nvSpPr>
        <p:spPr/>
        <p:txBody>
          <a:bodyPr/>
          <a:lstStyle/>
          <a:p>
            <a:fld id="{90A1887C-CBFE-4611-A561-3075E8A7814D}"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8229600" cy="3352800"/>
          </a:xfrm>
        </p:spPr>
        <p:txBody>
          <a:bodyPr>
            <a:noAutofit/>
          </a:bodyPr>
          <a:lstStyle/>
          <a:p>
            <a:pPr algn="l"/>
            <a:r>
              <a:rPr lang="en-US" dirty="0">
                <a:solidFill>
                  <a:schemeClr val="accent6">
                    <a:lumMod val="75000"/>
                  </a:schemeClr>
                </a:solidFill>
              </a:rPr>
              <a:t>Authors, publishers and disrupters will continue to innovate to bring the magic of storytelling to evolving transmedia channels that fit our more hectic lives.</a:t>
            </a:r>
          </a:p>
        </p:txBody>
      </p:sp>
      <p:sp>
        <p:nvSpPr>
          <p:cNvPr id="3" name="Footer Placeholder 2"/>
          <p:cNvSpPr>
            <a:spLocks noGrp="1"/>
          </p:cNvSpPr>
          <p:nvPr>
            <p:ph type="ftr" sz="quarter" idx="11"/>
          </p:nvPr>
        </p:nvSpPr>
        <p:spPr/>
        <p:txBody>
          <a:bodyPr/>
          <a:lstStyle/>
          <a:p>
            <a:r>
              <a:rPr lang="en-US" dirty="0"/>
              <a:t>The Audio Revolution</a:t>
            </a:r>
          </a:p>
        </p:txBody>
      </p:sp>
      <p:sp>
        <p:nvSpPr>
          <p:cNvPr id="4" name="Slide Number Placeholder 3"/>
          <p:cNvSpPr>
            <a:spLocks noGrp="1"/>
          </p:cNvSpPr>
          <p:nvPr>
            <p:ph type="sldNum" sz="quarter" idx="12"/>
          </p:nvPr>
        </p:nvSpPr>
        <p:spPr/>
        <p:txBody>
          <a:bodyPr/>
          <a:lstStyle/>
          <a:p>
            <a:fld id="{90A1887C-CBFE-4611-A561-3075E8A7814D}" type="slidenum">
              <a:rPr lang="en-US" smtClean="0"/>
              <a:pPr/>
              <a:t>38</a:t>
            </a:fld>
            <a:endParaRPr lang="en-US" dirty="0"/>
          </a:p>
        </p:txBody>
      </p:sp>
    </p:spTree>
    <p:extLst>
      <p:ext uri="{BB962C8B-B14F-4D97-AF65-F5344CB8AC3E}">
        <p14:creationId xmlns:p14="http://schemas.microsoft.com/office/powerpoint/2010/main" val="534247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3429000"/>
          </a:xfrm>
        </p:spPr>
        <p:txBody>
          <a:bodyPr>
            <a:normAutofit fontScale="90000"/>
          </a:bodyPr>
          <a:lstStyle/>
          <a:p>
            <a:br>
              <a:rPr lang="en-US" dirty="0">
                <a:solidFill>
                  <a:srgbClr val="7030A0"/>
                </a:solidFill>
              </a:rPr>
            </a:br>
            <a:r>
              <a:rPr lang="en-US" b="1" dirty="0"/>
              <a:t>Any questions?</a:t>
            </a:r>
            <a:br>
              <a:rPr lang="en-US" b="1" dirty="0"/>
            </a:br>
            <a:br>
              <a:rPr lang="en-US" sz="4000" dirty="0"/>
            </a:br>
            <a:r>
              <a:rPr lang="en-US" sz="4000" dirty="0">
                <a:hlinkClick r:id="rId2"/>
              </a:rPr>
              <a:t>LisaFaithPhillips.com</a:t>
            </a:r>
            <a:br>
              <a:rPr lang="en-US" sz="4000" dirty="0"/>
            </a:br>
            <a:r>
              <a:rPr lang="en-US" sz="4000" dirty="0">
                <a:hlinkClick r:id="rId3">
                  <a:extLst>
                    <a:ext uri="{A12FA001-AC4F-418D-AE19-62706E023703}">
                      <ahyp:hlinkClr xmlns:ahyp="http://schemas.microsoft.com/office/drawing/2018/hyperlinkcolor" val="tx"/>
                    </a:ext>
                  </a:extLst>
                </a:hlinkClick>
              </a:rPr>
              <a:t>lisafaithphillips@gmail.com</a:t>
            </a:r>
            <a:br>
              <a:rPr lang="en-US" sz="4000" dirty="0"/>
            </a:br>
            <a:br>
              <a:rPr lang="en-US" sz="4000" dirty="0">
                <a:solidFill>
                  <a:schemeClr val="tx2">
                    <a:lumMod val="60000"/>
                    <a:lumOff val="40000"/>
                  </a:schemeClr>
                </a:solidFill>
              </a:rPr>
            </a:br>
            <a:endParaRPr lang="en-US" sz="4000" dirty="0">
              <a:solidFill>
                <a:schemeClr val="tx2">
                  <a:lumMod val="60000"/>
                  <a:lumOff val="40000"/>
                </a:schemeClr>
              </a:solidFill>
            </a:endParaRPr>
          </a:p>
        </p:txBody>
      </p:sp>
      <p:sp>
        <p:nvSpPr>
          <p:cNvPr id="7" name="TextBox 6"/>
          <p:cNvSpPr txBox="1"/>
          <p:nvPr/>
        </p:nvSpPr>
        <p:spPr>
          <a:xfrm>
            <a:off x="1943100" y="1295400"/>
            <a:ext cx="5257800" cy="1015663"/>
          </a:xfrm>
          <a:prstGeom prst="rect">
            <a:avLst/>
          </a:prstGeom>
          <a:noFill/>
        </p:spPr>
        <p:txBody>
          <a:bodyPr wrap="square" rtlCol="0">
            <a:spAutoFit/>
          </a:bodyPr>
          <a:lstStyle/>
          <a:p>
            <a:pPr algn="ctr"/>
            <a:r>
              <a:rPr lang="en-US" sz="6000" dirty="0">
                <a:solidFill>
                  <a:srgbClr val="FF0000"/>
                </a:solidFill>
              </a:rPr>
              <a:t>Thank you!</a:t>
            </a:r>
          </a:p>
        </p:txBody>
      </p:sp>
      <p:sp>
        <p:nvSpPr>
          <p:cNvPr id="4" name="Footer Placeholder 3"/>
          <p:cNvSpPr>
            <a:spLocks noGrp="1"/>
          </p:cNvSpPr>
          <p:nvPr>
            <p:ph type="ftr" sz="quarter" idx="11"/>
          </p:nvPr>
        </p:nvSpPr>
        <p:spPr/>
        <p:txBody>
          <a:bodyPr/>
          <a:lstStyle/>
          <a:p>
            <a:r>
              <a:rPr lang="en-US" dirty="0"/>
              <a:t>The Audio Revolution</a:t>
            </a:r>
          </a:p>
        </p:txBody>
      </p:sp>
      <p:sp>
        <p:nvSpPr>
          <p:cNvPr id="3" name="Slide Number Placeholder 2">
            <a:extLst>
              <a:ext uri="{FF2B5EF4-FFF2-40B4-BE49-F238E27FC236}">
                <a16:creationId xmlns:a16="http://schemas.microsoft.com/office/drawing/2014/main" id="{388CD2F7-2FB9-4C08-95E1-60F706F31E9C}"/>
              </a:ext>
            </a:extLst>
          </p:cNvPr>
          <p:cNvSpPr>
            <a:spLocks noGrp="1"/>
          </p:cNvSpPr>
          <p:nvPr>
            <p:ph type="sldNum" sz="quarter" idx="12"/>
          </p:nvPr>
        </p:nvSpPr>
        <p:spPr/>
        <p:txBody>
          <a:bodyPr/>
          <a:lstStyle/>
          <a:p>
            <a:fld id="{90A1887C-CBFE-4611-A561-3075E8A7814D}" type="slidenum">
              <a:rPr lang="en-US" smtClean="0"/>
              <a:pPr/>
              <a:t>39</a:t>
            </a:fld>
            <a:endParaRPr lang="en-US" dirty="0"/>
          </a:p>
        </p:txBody>
      </p:sp>
      <p:pic>
        <p:nvPicPr>
          <p:cNvPr id="6" name="Picture 5" descr="A person posing for the camera&#10;&#10;Description automatically generated">
            <a:extLst>
              <a:ext uri="{FF2B5EF4-FFF2-40B4-BE49-F238E27FC236}">
                <a16:creationId xmlns:a16="http://schemas.microsoft.com/office/drawing/2014/main" id="{0C46FE95-672B-4CA7-983B-8A937E3598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04800"/>
            <a:ext cx="2133600" cy="24846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529A-7983-4AE5-9BE5-32DD51986A13}"/>
              </a:ext>
            </a:extLst>
          </p:cNvPr>
          <p:cNvSpPr>
            <a:spLocks noGrp="1"/>
          </p:cNvSpPr>
          <p:nvPr>
            <p:ph type="title"/>
          </p:nvPr>
        </p:nvSpPr>
        <p:spPr>
          <a:xfrm>
            <a:off x="552450" y="762000"/>
            <a:ext cx="8039100" cy="4952999"/>
          </a:xfrm>
        </p:spPr>
        <p:txBody>
          <a:bodyPr>
            <a:normAutofit fontScale="90000"/>
          </a:bodyPr>
          <a:lstStyle/>
          <a:p>
            <a:r>
              <a:rPr lang="en-US" sz="3600" dirty="0"/>
              <a:t>For the last few years a spoken-word revolution has been taking place as transformative technology makes it easy for so many to escape their busy lives listening to a gifted narrator unfold a great story.</a:t>
            </a:r>
            <a:br>
              <a:rPr lang="en-US" sz="3600" dirty="0"/>
            </a:br>
            <a:br>
              <a:rPr lang="en-US" sz="3600" dirty="0"/>
            </a:br>
            <a:r>
              <a:rPr lang="en-US" sz="3600" dirty="0"/>
              <a:t>On the metro, in a car, jogging, or even lulled to sleep at the end of a long day, safe in knowing the app timer will turn it off.</a:t>
            </a:r>
          </a:p>
        </p:txBody>
      </p:sp>
      <p:sp>
        <p:nvSpPr>
          <p:cNvPr id="3" name="Footer Placeholder 2">
            <a:extLst>
              <a:ext uri="{FF2B5EF4-FFF2-40B4-BE49-F238E27FC236}">
                <a16:creationId xmlns:a16="http://schemas.microsoft.com/office/drawing/2014/main" id="{66B8C305-9FE8-4700-AFC1-0D1BDDC358E7}"/>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FEBA98B0-6126-4ADA-B8EA-739262088553}"/>
              </a:ext>
            </a:extLst>
          </p:cNvPr>
          <p:cNvSpPr>
            <a:spLocks noGrp="1"/>
          </p:cNvSpPr>
          <p:nvPr>
            <p:ph type="sldNum" sz="quarter" idx="12"/>
          </p:nvPr>
        </p:nvSpPr>
        <p:spPr/>
        <p:txBody>
          <a:bodyPr/>
          <a:lstStyle/>
          <a:p>
            <a:fld id="{90A1887C-CBFE-4611-A561-3075E8A7814D}" type="slidenum">
              <a:rPr lang="en-US" smtClean="0"/>
              <a:pPr/>
              <a:t>4</a:t>
            </a:fld>
            <a:endParaRPr lang="en-US" dirty="0"/>
          </a:p>
        </p:txBody>
      </p:sp>
    </p:spTree>
    <p:extLst>
      <p:ext uri="{BB962C8B-B14F-4D97-AF65-F5344CB8AC3E}">
        <p14:creationId xmlns:p14="http://schemas.microsoft.com/office/powerpoint/2010/main" val="51337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2B14-1A47-4D7E-AA05-11BFDE9B82FF}"/>
              </a:ext>
            </a:extLst>
          </p:cNvPr>
          <p:cNvSpPr>
            <a:spLocks noGrp="1"/>
          </p:cNvSpPr>
          <p:nvPr>
            <p:ph type="title"/>
          </p:nvPr>
        </p:nvSpPr>
        <p:spPr>
          <a:xfrm>
            <a:off x="446843" y="54889"/>
            <a:ext cx="8458200" cy="1491816"/>
          </a:xfrm>
          <a:ln>
            <a:noFill/>
          </a:ln>
        </p:spPr>
        <p:txBody>
          <a:bodyPr>
            <a:noAutofit/>
          </a:bodyPr>
          <a:lstStyle/>
          <a:p>
            <a:pPr algn="l"/>
            <a:r>
              <a:rPr lang="en-US" sz="4000" b="1" dirty="0"/>
              <a:t>In the U.S. digital audio is the fastest-growing format as listening gets easier</a:t>
            </a:r>
          </a:p>
        </p:txBody>
      </p:sp>
      <p:sp>
        <p:nvSpPr>
          <p:cNvPr id="3" name="Footer Placeholder 2">
            <a:extLst>
              <a:ext uri="{FF2B5EF4-FFF2-40B4-BE49-F238E27FC236}">
                <a16:creationId xmlns:a16="http://schemas.microsoft.com/office/drawing/2014/main" id="{A6741E3F-A651-43DC-99EC-B2E776CE0ED0}"/>
              </a:ext>
            </a:extLst>
          </p:cNvPr>
          <p:cNvSpPr>
            <a:spLocks noGrp="1"/>
          </p:cNvSpPr>
          <p:nvPr>
            <p:ph type="ftr" sz="quarter" idx="11"/>
          </p:nvPr>
        </p:nvSpPr>
        <p:spPr/>
        <p:txBody>
          <a:bodyPr/>
          <a:lstStyle/>
          <a:p>
            <a:r>
              <a:rPr lang="en-US" dirty="0"/>
              <a:t>The Audio Revolution</a:t>
            </a:r>
          </a:p>
        </p:txBody>
      </p:sp>
      <p:pic>
        <p:nvPicPr>
          <p:cNvPr id="5" name="Picture 4" descr="A picture containing text&#10;&#10;Description automatically generated">
            <a:extLst>
              <a:ext uri="{FF2B5EF4-FFF2-40B4-BE49-F238E27FC236}">
                <a16:creationId xmlns:a16="http://schemas.microsoft.com/office/drawing/2014/main" id="{4FCB9E27-411F-4767-AB53-BF738EAF2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74" y="2052291"/>
            <a:ext cx="3638275" cy="3301735"/>
          </a:xfrm>
          <a:prstGeom prst="rect">
            <a:avLst/>
          </a:prstGeom>
        </p:spPr>
      </p:pic>
      <p:pic>
        <p:nvPicPr>
          <p:cNvPr id="7" name="Picture 6" descr="A picture containing text, map&#10;&#10;Description automatically generated">
            <a:extLst>
              <a:ext uri="{FF2B5EF4-FFF2-40B4-BE49-F238E27FC236}">
                <a16:creationId xmlns:a16="http://schemas.microsoft.com/office/drawing/2014/main" id="{1EE35DD3-2787-468B-B5BA-703192F1E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9952" y="2220633"/>
            <a:ext cx="3638274" cy="3152235"/>
          </a:xfrm>
          <a:prstGeom prst="rect">
            <a:avLst/>
          </a:prstGeom>
        </p:spPr>
      </p:pic>
      <p:sp>
        <p:nvSpPr>
          <p:cNvPr id="8" name="TextBox 7">
            <a:extLst>
              <a:ext uri="{FF2B5EF4-FFF2-40B4-BE49-F238E27FC236}">
                <a16:creationId xmlns:a16="http://schemas.microsoft.com/office/drawing/2014/main" id="{DD0AC124-BECE-421E-9A90-DC5C2AD807DA}"/>
              </a:ext>
            </a:extLst>
          </p:cNvPr>
          <p:cNvSpPr txBox="1"/>
          <p:nvPr/>
        </p:nvSpPr>
        <p:spPr>
          <a:xfrm>
            <a:off x="2713220" y="1617459"/>
            <a:ext cx="3638274" cy="461665"/>
          </a:xfrm>
          <a:prstGeom prst="rect">
            <a:avLst/>
          </a:prstGeom>
          <a:noFill/>
          <a:ln>
            <a:solidFill>
              <a:srgbClr val="0070C0"/>
            </a:solidFill>
          </a:ln>
        </p:spPr>
        <p:txBody>
          <a:bodyPr wrap="square" rtlCol="0">
            <a:spAutoFit/>
          </a:bodyPr>
          <a:lstStyle/>
          <a:p>
            <a:r>
              <a:rPr lang="en-US" sz="2400" dirty="0">
                <a:solidFill>
                  <a:srgbClr val="0070C0"/>
                </a:solidFill>
              </a:rPr>
              <a:t>Trade revenue % by format</a:t>
            </a:r>
          </a:p>
        </p:txBody>
      </p:sp>
      <p:sp>
        <p:nvSpPr>
          <p:cNvPr id="10" name="TextBox 9">
            <a:extLst>
              <a:ext uri="{FF2B5EF4-FFF2-40B4-BE49-F238E27FC236}">
                <a16:creationId xmlns:a16="http://schemas.microsoft.com/office/drawing/2014/main" id="{E49A6842-A142-4B2E-BC47-1408EB6F4833}"/>
              </a:ext>
            </a:extLst>
          </p:cNvPr>
          <p:cNvSpPr txBox="1"/>
          <p:nvPr/>
        </p:nvSpPr>
        <p:spPr>
          <a:xfrm>
            <a:off x="306674" y="6284996"/>
            <a:ext cx="3733800" cy="507831"/>
          </a:xfrm>
          <a:prstGeom prst="rect">
            <a:avLst/>
          </a:prstGeom>
          <a:noFill/>
        </p:spPr>
        <p:txBody>
          <a:bodyPr wrap="square" rtlCol="0">
            <a:spAutoFit/>
          </a:bodyPr>
          <a:lstStyle/>
          <a:p>
            <a:r>
              <a:rPr lang="en-US" sz="900" dirty="0"/>
              <a:t>Pie charts from AAP data in PW 8/17/18 “Trade Remained Publishing’s Brightest Spot in 2017”</a:t>
            </a:r>
          </a:p>
          <a:p>
            <a:endParaRPr lang="en-US" sz="900" dirty="0"/>
          </a:p>
        </p:txBody>
      </p:sp>
      <p:sp>
        <p:nvSpPr>
          <p:cNvPr id="4" name="Slide Number Placeholder 3">
            <a:extLst>
              <a:ext uri="{FF2B5EF4-FFF2-40B4-BE49-F238E27FC236}">
                <a16:creationId xmlns:a16="http://schemas.microsoft.com/office/drawing/2014/main" id="{48104CE3-3AD9-4FD7-A3E8-56653F7A01A5}"/>
              </a:ext>
            </a:extLst>
          </p:cNvPr>
          <p:cNvSpPr>
            <a:spLocks noGrp="1"/>
          </p:cNvSpPr>
          <p:nvPr>
            <p:ph type="sldNum" sz="quarter" idx="12"/>
          </p:nvPr>
        </p:nvSpPr>
        <p:spPr/>
        <p:txBody>
          <a:bodyPr/>
          <a:lstStyle/>
          <a:p>
            <a:fld id="{90A1887C-CBFE-4611-A561-3075E8A7814D}" type="slidenum">
              <a:rPr lang="en-US" smtClean="0"/>
              <a:pPr/>
              <a:t>5</a:t>
            </a:fld>
            <a:endParaRPr lang="en-US" dirty="0"/>
          </a:p>
        </p:txBody>
      </p:sp>
      <p:sp>
        <p:nvSpPr>
          <p:cNvPr id="6" name="TextBox 5"/>
          <p:cNvSpPr txBox="1"/>
          <p:nvPr/>
        </p:nvSpPr>
        <p:spPr>
          <a:xfrm>
            <a:off x="725774" y="2438400"/>
            <a:ext cx="1447800" cy="461665"/>
          </a:xfrm>
          <a:prstGeom prst="rect">
            <a:avLst/>
          </a:prstGeom>
          <a:noFill/>
        </p:spPr>
        <p:txBody>
          <a:bodyPr wrap="square" rtlCol="0">
            <a:spAutoFit/>
          </a:bodyPr>
          <a:lstStyle/>
          <a:p>
            <a:r>
              <a:rPr lang="en-US" sz="2400" dirty="0"/>
              <a:t>2013</a:t>
            </a:r>
          </a:p>
        </p:txBody>
      </p:sp>
      <p:sp>
        <p:nvSpPr>
          <p:cNvPr id="11" name="TextBox 10"/>
          <p:cNvSpPr txBox="1"/>
          <p:nvPr/>
        </p:nvSpPr>
        <p:spPr>
          <a:xfrm>
            <a:off x="4675943" y="2451465"/>
            <a:ext cx="1219200" cy="461665"/>
          </a:xfrm>
          <a:prstGeom prst="rect">
            <a:avLst/>
          </a:prstGeom>
          <a:noFill/>
        </p:spPr>
        <p:txBody>
          <a:bodyPr wrap="square" rtlCol="0">
            <a:spAutoFit/>
          </a:bodyPr>
          <a:lstStyle/>
          <a:p>
            <a:r>
              <a:rPr lang="en-US" sz="2400" dirty="0"/>
              <a:t>2017</a:t>
            </a:r>
          </a:p>
        </p:txBody>
      </p:sp>
      <p:sp>
        <p:nvSpPr>
          <p:cNvPr id="9" name="TextBox 8">
            <a:extLst>
              <a:ext uri="{FF2B5EF4-FFF2-40B4-BE49-F238E27FC236}">
                <a16:creationId xmlns:a16="http://schemas.microsoft.com/office/drawing/2014/main" id="{EF2B5F15-26EC-4C57-828E-ACDF0263136D}"/>
              </a:ext>
            </a:extLst>
          </p:cNvPr>
          <p:cNvSpPr txBox="1"/>
          <p:nvPr/>
        </p:nvSpPr>
        <p:spPr>
          <a:xfrm>
            <a:off x="800100" y="5618911"/>
            <a:ext cx="7543800" cy="646331"/>
          </a:xfrm>
          <a:prstGeom prst="rect">
            <a:avLst/>
          </a:prstGeom>
          <a:noFill/>
        </p:spPr>
        <p:txBody>
          <a:bodyPr wrap="square" rtlCol="0">
            <a:spAutoFit/>
          </a:bodyPr>
          <a:lstStyle/>
          <a:p>
            <a:r>
              <a:rPr lang="en-US" dirty="0"/>
              <a:t>Double-digit growth for the last six years increased digital audio format share of revenue 123% from 2013 to 2017.  </a:t>
            </a:r>
          </a:p>
        </p:txBody>
      </p:sp>
    </p:spTree>
    <p:extLst>
      <p:ext uri="{BB962C8B-B14F-4D97-AF65-F5344CB8AC3E}">
        <p14:creationId xmlns:p14="http://schemas.microsoft.com/office/powerpoint/2010/main" val="172347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0C6688B-AADA-4D76-88EC-164D8310F064}"/>
              </a:ext>
            </a:extLst>
          </p:cNvPr>
          <p:cNvSpPr>
            <a:spLocks noGrp="1"/>
          </p:cNvSpPr>
          <p:nvPr>
            <p:ph type="ftr" sz="quarter" idx="11"/>
          </p:nvPr>
        </p:nvSpPr>
        <p:spPr/>
        <p:txBody>
          <a:bodyPr/>
          <a:lstStyle/>
          <a:p>
            <a:r>
              <a:rPr lang="en-US" dirty="0"/>
              <a:t>The Audio Revolution</a:t>
            </a:r>
          </a:p>
        </p:txBody>
      </p:sp>
      <p:sp>
        <p:nvSpPr>
          <p:cNvPr id="6" name="TextBox 5">
            <a:extLst>
              <a:ext uri="{FF2B5EF4-FFF2-40B4-BE49-F238E27FC236}">
                <a16:creationId xmlns:a16="http://schemas.microsoft.com/office/drawing/2014/main" id="{5DA7EB7E-5FBB-405E-B329-3CE9A58DD3D6}"/>
              </a:ext>
            </a:extLst>
          </p:cNvPr>
          <p:cNvSpPr txBox="1"/>
          <p:nvPr/>
        </p:nvSpPr>
        <p:spPr>
          <a:xfrm>
            <a:off x="667738" y="6268938"/>
            <a:ext cx="2133600" cy="276999"/>
          </a:xfrm>
          <a:prstGeom prst="rect">
            <a:avLst/>
          </a:prstGeom>
          <a:noFill/>
        </p:spPr>
        <p:txBody>
          <a:bodyPr wrap="square" rtlCol="0">
            <a:spAutoFit/>
          </a:bodyPr>
          <a:lstStyle/>
          <a:p>
            <a:r>
              <a:rPr lang="en-US" sz="1200" dirty="0"/>
              <a:t>Source: APA report</a:t>
            </a:r>
          </a:p>
        </p:txBody>
      </p:sp>
      <p:sp>
        <p:nvSpPr>
          <p:cNvPr id="12" name="Title 11">
            <a:extLst>
              <a:ext uri="{FF2B5EF4-FFF2-40B4-BE49-F238E27FC236}">
                <a16:creationId xmlns:a16="http://schemas.microsoft.com/office/drawing/2014/main" id="{60B168B2-0C43-4747-B499-DA8F828195B2}"/>
              </a:ext>
            </a:extLst>
          </p:cNvPr>
          <p:cNvSpPr>
            <a:spLocks noGrp="1"/>
          </p:cNvSpPr>
          <p:nvPr>
            <p:ph type="title"/>
          </p:nvPr>
        </p:nvSpPr>
        <p:spPr>
          <a:xfrm>
            <a:off x="455720" y="139577"/>
            <a:ext cx="8229600" cy="1143000"/>
          </a:xfrm>
        </p:spPr>
        <p:txBody>
          <a:bodyPr>
            <a:normAutofit fontScale="90000"/>
          </a:bodyPr>
          <a:lstStyle/>
          <a:p>
            <a:br>
              <a:rPr lang="en-US" sz="4000" dirty="0"/>
            </a:br>
            <a:r>
              <a:rPr lang="en-US" b="1" dirty="0"/>
              <a:t>U.S. digital audiobook sales hit $3.2B in 2018, up 36% in 2018</a:t>
            </a:r>
            <a:br>
              <a:rPr lang="en-US" sz="4000" b="1" dirty="0"/>
            </a:br>
            <a:endParaRPr lang="en-US" sz="4000" b="1" dirty="0"/>
          </a:p>
        </p:txBody>
      </p:sp>
      <p:sp>
        <p:nvSpPr>
          <p:cNvPr id="2" name="Slide Number Placeholder 1">
            <a:extLst>
              <a:ext uri="{FF2B5EF4-FFF2-40B4-BE49-F238E27FC236}">
                <a16:creationId xmlns:a16="http://schemas.microsoft.com/office/drawing/2014/main" id="{11FC65A2-859E-4280-8804-11CBCB2109EB}"/>
              </a:ext>
            </a:extLst>
          </p:cNvPr>
          <p:cNvSpPr>
            <a:spLocks noGrp="1"/>
          </p:cNvSpPr>
          <p:nvPr>
            <p:ph type="sldNum" sz="quarter" idx="12"/>
          </p:nvPr>
        </p:nvSpPr>
        <p:spPr/>
        <p:txBody>
          <a:bodyPr/>
          <a:lstStyle/>
          <a:p>
            <a:fld id="{90A1887C-CBFE-4611-A561-3075E8A7814D}" type="slidenum">
              <a:rPr lang="en-US" smtClean="0"/>
              <a:pPr/>
              <a:t>6</a:t>
            </a:fld>
            <a:endParaRPr lang="en-US" dirty="0"/>
          </a:p>
        </p:txBody>
      </p:sp>
      <p:sp>
        <p:nvSpPr>
          <p:cNvPr id="9" name="TextBox 8">
            <a:extLst>
              <a:ext uri="{FF2B5EF4-FFF2-40B4-BE49-F238E27FC236}">
                <a16:creationId xmlns:a16="http://schemas.microsoft.com/office/drawing/2014/main" id="{5EFE5B9E-971D-4A86-9C9F-FCD3D29FF27C}"/>
              </a:ext>
            </a:extLst>
          </p:cNvPr>
          <p:cNvSpPr txBox="1"/>
          <p:nvPr/>
        </p:nvSpPr>
        <p:spPr>
          <a:xfrm>
            <a:off x="499369" y="1533329"/>
            <a:ext cx="8229600" cy="2154436"/>
          </a:xfrm>
          <a:prstGeom prst="rect">
            <a:avLst/>
          </a:prstGeom>
          <a:noFill/>
        </p:spPr>
        <p:txBody>
          <a:bodyPr wrap="square" rtlCol="0">
            <a:spAutoFit/>
          </a:bodyPr>
          <a:lstStyle/>
          <a:p>
            <a:r>
              <a:rPr lang="en-US" sz="2400" dirty="0"/>
              <a:t>In the U.S. audiobook listeners read or listened to an average of 15 books in the last year.</a:t>
            </a:r>
          </a:p>
          <a:p>
            <a:endParaRPr lang="en-US" sz="1400" dirty="0"/>
          </a:p>
          <a:p>
            <a:r>
              <a:rPr lang="en-US" sz="2400" dirty="0"/>
              <a:t>Ease of access and innovative content bring in a younger audience, with the majority of people who purchase an audiobook under the age of 45.</a:t>
            </a:r>
          </a:p>
        </p:txBody>
      </p:sp>
      <p:sp>
        <p:nvSpPr>
          <p:cNvPr id="5" name="TextBox 4">
            <a:extLst>
              <a:ext uri="{FF2B5EF4-FFF2-40B4-BE49-F238E27FC236}">
                <a16:creationId xmlns:a16="http://schemas.microsoft.com/office/drawing/2014/main" id="{D1272DBE-40F1-48FA-8A07-DC5883EFCA18}"/>
              </a:ext>
            </a:extLst>
          </p:cNvPr>
          <p:cNvSpPr txBox="1"/>
          <p:nvPr/>
        </p:nvSpPr>
        <p:spPr>
          <a:xfrm>
            <a:off x="4173244" y="3878749"/>
            <a:ext cx="4495800" cy="2339102"/>
          </a:xfrm>
          <a:prstGeom prst="rect">
            <a:avLst/>
          </a:prstGeom>
          <a:noFill/>
        </p:spPr>
        <p:txBody>
          <a:bodyPr wrap="square" rtlCol="0">
            <a:spAutoFit/>
          </a:bodyPr>
          <a:lstStyle/>
          <a:p>
            <a:r>
              <a:rPr lang="en-US" sz="2400" dirty="0"/>
              <a:t>57% of audiobook listeners enjoy their books at home. </a:t>
            </a:r>
          </a:p>
          <a:p>
            <a:endParaRPr lang="en-US" sz="1400" dirty="0"/>
          </a:p>
          <a:p>
            <a:r>
              <a:rPr lang="en-US" sz="2400" dirty="0"/>
              <a:t>32% listen to audiobooks in the car.</a:t>
            </a:r>
          </a:p>
          <a:p>
            <a:endParaRPr lang="en-US" dirty="0"/>
          </a:p>
          <a:p>
            <a:endParaRPr lang="en-US" dirty="0"/>
          </a:p>
        </p:txBody>
      </p:sp>
      <p:pic>
        <p:nvPicPr>
          <p:cNvPr id="10" name="Picture 9" descr="A person looking at the camera&#10;&#10;Description automatically generated">
            <a:extLst>
              <a:ext uri="{FF2B5EF4-FFF2-40B4-BE49-F238E27FC236}">
                <a16:creationId xmlns:a16="http://schemas.microsoft.com/office/drawing/2014/main" id="{37972F19-84E9-4C0D-85B7-D6323279C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38" y="3820357"/>
            <a:ext cx="3325302" cy="2258994"/>
          </a:xfrm>
          <a:prstGeom prst="rect">
            <a:avLst/>
          </a:prstGeom>
        </p:spPr>
      </p:pic>
    </p:spTree>
    <p:extLst>
      <p:ext uri="{BB962C8B-B14F-4D97-AF65-F5344CB8AC3E}">
        <p14:creationId xmlns:p14="http://schemas.microsoft.com/office/powerpoint/2010/main" val="380912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2959E-5963-4C78-8DBA-DE204AB3E5E4}"/>
              </a:ext>
            </a:extLst>
          </p:cNvPr>
          <p:cNvSpPr>
            <a:spLocks noGrp="1"/>
          </p:cNvSpPr>
          <p:nvPr>
            <p:ph type="title"/>
          </p:nvPr>
        </p:nvSpPr>
        <p:spPr>
          <a:xfrm>
            <a:off x="533400" y="304800"/>
            <a:ext cx="8610600" cy="1143000"/>
          </a:xfrm>
          <a:ln>
            <a:noFill/>
          </a:ln>
        </p:spPr>
        <p:txBody>
          <a:bodyPr>
            <a:noAutofit/>
          </a:bodyPr>
          <a:lstStyle/>
          <a:p>
            <a:r>
              <a:rPr lang="en-US" sz="4000" b="1" dirty="0"/>
              <a:t>Transformative tech increases audiobook consumption</a:t>
            </a:r>
          </a:p>
        </p:txBody>
      </p:sp>
      <p:sp>
        <p:nvSpPr>
          <p:cNvPr id="3" name="Footer Placeholder 2">
            <a:extLst>
              <a:ext uri="{FF2B5EF4-FFF2-40B4-BE49-F238E27FC236}">
                <a16:creationId xmlns:a16="http://schemas.microsoft.com/office/drawing/2014/main" id="{DDB5DF09-F63B-42E7-BF15-B5D6FB9F5B85}"/>
              </a:ext>
            </a:extLst>
          </p:cNvPr>
          <p:cNvSpPr>
            <a:spLocks noGrp="1"/>
          </p:cNvSpPr>
          <p:nvPr>
            <p:ph type="ftr" sz="quarter" idx="11"/>
          </p:nvPr>
        </p:nvSpPr>
        <p:spPr/>
        <p:txBody>
          <a:bodyPr/>
          <a:lstStyle/>
          <a:p>
            <a:r>
              <a:rPr lang="en-US" dirty="0"/>
              <a:t>The Audio Revolution</a:t>
            </a:r>
          </a:p>
        </p:txBody>
      </p:sp>
      <p:sp>
        <p:nvSpPr>
          <p:cNvPr id="4" name="TextBox 3">
            <a:extLst>
              <a:ext uri="{FF2B5EF4-FFF2-40B4-BE49-F238E27FC236}">
                <a16:creationId xmlns:a16="http://schemas.microsoft.com/office/drawing/2014/main" id="{BE771953-1C76-4C70-9355-960F0096043E}"/>
              </a:ext>
            </a:extLst>
          </p:cNvPr>
          <p:cNvSpPr txBox="1"/>
          <p:nvPr/>
        </p:nvSpPr>
        <p:spPr>
          <a:xfrm>
            <a:off x="457200" y="1817766"/>
            <a:ext cx="5867400" cy="1938992"/>
          </a:xfrm>
          <a:prstGeom prst="rect">
            <a:avLst/>
          </a:prstGeom>
          <a:noFill/>
        </p:spPr>
        <p:txBody>
          <a:bodyPr wrap="square" rtlCol="0">
            <a:spAutoFit/>
          </a:bodyPr>
          <a:lstStyle/>
          <a:p>
            <a:r>
              <a:rPr lang="en-US" sz="2400" dirty="0"/>
              <a:t>Forbes reported that the number of audiobooks each individual listens to is going up, and that's likely due to tech advancements that are changing listening habits. </a:t>
            </a:r>
          </a:p>
        </p:txBody>
      </p:sp>
      <p:sp>
        <p:nvSpPr>
          <p:cNvPr id="11" name="TextBox 10">
            <a:extLst>
              <a:ext uri="{FF2B5EF4-FFF2-40B4-BE49-F238E27FC236}">
                <a16:creationId xmlns:a16="http://schemas.microsoft.com/office/drawing/2014/main" id="{06850041-CE67-4172-9EBB-EDCDEE8C0D90}"/>
              </a:ext>
            </a:extLst>
          </p:cNvPr>
          <p:cNvSpPr txBox="1"/>
          <p:nvPr/>
        </p:nvSpPr>
        <p:spPr>
          <a:xfrm>
            <a:off x="647700" y="3938074"/>
            <a:ext cx="7848600" cy="2215991"/>
          </a:xfrm>
          <a:prstGeom prst="rect">
            <a:avLst/>
          </a:prstGeom>
          <a:noFill/>
        </p:spPr>
        <p:txBody>
          <a:bodyPr wrap="square" rtlCol="0">
            <a:spAutoFit/>
          </a:bodyPr>
          <a:lstStyle/>
          <a:p>
            <a:r>
              <a:rPr lang="en-US" sz="2400" dirty="0"/>
              <a:t>73% of listeners used a smartphone to listen to at least one audiobook in 2018. </a:t>
            </a:r>
          </a:p>
          <a:p>
            <a:endParaRPr lang="en-US" sz="2400" dirty="0"/>
          </a:p>
          <a:p>
            <a:r>
              <a:rPr lang="en-US" sz="2400" dirty="0"/>
              <a:t>47% of listeners chose a smartphone as their listening device on a regular basis, up from 29% in 2017.</a:t>
            </a:r>
          </a:p>
          <a:p>
            <a:endParaRPr lang="en-US" dirty="0"/>
          </a:p>
        </p:txBody>
      </p:sp>
      <p:sp>
        <p:nvSpPr>
          <p:cNvPr id="5" name="Slide Number Placeholder 4">
            <a:extLst>
              <a:ext uri="{FF2B5EF4-FFF2-40B4-BE49-F238E27FC236}">
                <a16:creationId xmlns:a16="http://schemas.microsoft.com/office/drawing/2014/main" id="{FBD18937-CF35-4AEB-8451-0DAB7D4CE2CE}"/>
              </a:ext>
            </a:extLst>
          </p:cNvPr>
          <p:cNvSpPr>
            <a:spLocks noGrp="1"/>
          </p:cNvSpPr>
          <p:nvPr>
            <p:ph type="sldNum" sz="quarter" idx="12"/>
          </p:nvPr>
        </p:nvSpPr>
        <p:spPr/>
        <p:txBody>
          <a:bodyPr/>
          <a:lstStyle/>
          <a:p>
            <a:fld id="{90A1887C-CBFE-4611-A561-3075E8A7814D}" type="slidenum">
              <a:rPr lang="en-US" smtClean="0"/>
              <a:pPr/>
              <a:t>7</a:t>
            </a:fld>
            <a:endParaRPr lang="en-US" dirty="0"/>
          </a:p>
        </p:txBody>
      </p:sp>
      <p:sp>
        <p:nvSpPr>
          <p:cNvPr id="6" name="TextBox 5"/>
          <p:cNvSpPr txBox="1"/>
          <p:nvPr/>
        </p:nvSpPr>
        <p:spPr>
          <a:xfrm>
            <a:off x="609600" y="5943600"/>
            <a:ext cx="1981200" cy="276999"/>
          </a:xfrm>
          <a:prstGeom prst="rect">
            <a:avLst/>
          </a:prstGeom>
          <a:noFill/>
        </p:spPr>
        <p:txBody>
          <a:bodyPr wrap="square" rtlCol="0">
            <a:spAutoFit/>
          </a:bodyPr>
          <a:lstStyle/>
          <a:p>
            <a:r>
              <a:rPr lang="en-US" sz="1200" dirty="0"/>
              <a:t>Source: APA report</a:t>
            </a:r>
          </a:p>
        </p:txBody>
      </p:sp>
      <p:pic>
        <p:nvPicPr>
          <p:cNvPr id="8" name="Picture 7" descr="A picture containing person, tree, outdoor, sky&#10;&#10;Description automatically generated">
            <a:extLst>
              <a:ext uri="{FF2B5EF4-FFF2-40B4-BE49-F238E27FC236}">
                <a16:creationId xmlns:a16="http://schemas.microsoft.com/office/drawing/2014/main" id="{76DD99FC-FB38-484C-877C-36EF953A4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992715"/>
            <a:ext cx="2619375" cy="1743075"/>
          </a:xfrm>
          <a:prstGeom prst="rect">
            <a:avLst/>
          </a:prstGeom>
          <a:ln>
            <a:solidFill>
              <a:srgbClr val="0070C0"/>
            </a:solidFill>
          </a:ln>
        </p:spPr>
      </p:pic>
    </p:spTree>
    <p:extLst>
      <p:ext uri="{BB962C8B-B14F-4D97-AF65-F5344CB8AC3E}">
        <p14:creationId xmlns:p14="http://schemas.microsoft.com/office/powerpoint/2010/main" val="3908383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0F9E-C3B7-46E2-AAC0-6E44351D2EE7}"/>
              </a:ext>
            </a:extLst>
          </p:cNvPr>
          <p:cNvSpPr>
            <a:spLocks noGrp="1"/>
          </p:cNvSpPr>
          <p:nvPr>
            <p:ph type="title"/>
          </p:nvPr>
        </p:nvSpPr>
        <p:spPr>
          <a:xfrm>
            <a:off x="457200" y="233493"/>
            <a:ext cx="8229600" cy="1143000"/>
          </a:xfrm>
        </p:spPr>
        <p:txBody>
          <a:bodyPr>
            <a:normAutofit fontScale="90000"/>
          </a:bodyPr>
          <a:lstStyle/>
          <a:p>
            <a:r>
              <a:rPr lang="en-US" b="1" dirty="0"/>
              <a:t>In U.K. 49% of audiobook buyers consider themselves heavy buyers</a:t>
            </a:r>
          </a:p>
        </p:txBody>
      </p:sp>
      <p:sp>
        <p:nvSpPr>
          <p:cNvPr id="3" name="Footer Placeholder 2">
            <a:extLst>
              <a:ext uri="{FF2B5EF4-FFF2-40B4-BE49-F238E27FC236}">
                <a16:creationId xmlns:a16="http://schemas.microsoft.com/office/drawing/2014/main" id="{EDCCAACE-7649-4E61-AA65-489D443EDE95}"/>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65B9C2EA-948B-43A2-B178-3D82865C5E97}"/>
              </a:ext>
            </a:extLst>
          </p:cNvPr>
          <p:cNvSpPr>
            <a:spLocks noGrp="1"/>
          </p:cNvSpPr>
          <p:nvPr>
            <p:ph type="sldNum" sz="quarter" idx="12"/>
          </p:nvPr>
        </p:nvSpPr>
        <p:spPr/>
        <p:txBody>
          <a:bodyPr/>
          <a:lstStyle/>
          <a:p>
            <a:fld id="{90A1887C-CBFE-4611-A561-3075E8A7814D}" type="slidenum">
              <a:rPr lang="en-US" smtClean="0"/>
              <a:pPr/>
              <a:t>8</a:t>
            </a:fld>
            <a:endParaRPr lang="en-US" dirty="0"/>
          </a:p>
        </p:txBody>
      </p:sp>
      <p:sp>
        <p:nvSpPr>
          <p:cNvPr id="5" name="TextBox 4">
            <a:extLst>
              <a:ext uri="{FF2B5EF4-FFF2-40B4-BE49-F238E27FC236}">
                <a16:creationId xmlns:a16="http://schemas.microsoft.com/office/drawing/2014/main" id="{8A524E50-9E6E-4F9D-8C9D-9E4C57E557AF}"/>
              </a:ext>
            </a:extLst>
          </p:cNvPr>
          <p:cNvSpPr txBox="1"/>
          <p:nvPr/>
        </p:nvSpPr>
        <p:spPr>
          <a:xfrm>
            <a:off x="662127" y="1465691"/>
            <a:ext cx="7796072" cy="3108543"/>
          </a:xfrm>
          <a:prstGeom prst="rect">
            <a:avLst/>
          </a:prstGeom>
          <a:noFill/>
        </p:spPr>
        <p:txBody>
          <a:bodyPr wrap="square" rtlCol="0">
            <a:spAutoFit/>
          </a:bodyPr>
          <a:lstStyle/>
          <a:p>
            <a:r>
              <a:rPr lang="en-US" sz="2000" dirty="0"/>
              <a:t>According to Nielsen Book Research, heavy buyers purchase more than 16 audiobooks in a year.</a:t>
            </a:r>
          </a:p>
          <a:p>
            <a:endParaRPr lang="en-US" sz="1400" dirty="0"/>
          </a:p>
          <a:p>
            <a:r>
              <a:rPr lang="en-US" sz="2000" dirty="0"/>
              <a:t>Publishers confirmed to Good e-Reader that 1 out of every 10 books sold is in the audio format, a nice jump from a few years ago. </a:t>
            </a:r>
            <a:r>
              <a:rPr lang="en-US" sz="1200" dirty="0">
                <a:hlinkClick r:id="rId2"/>
              </a:rPr>
              <a:t>Good e-Reader Global Audiobook Report for 2019</a:t>
            </a:r>
            <a:endParaRPr lang="en-US" sz="1200" dirty="0"/>
          </a:p>
          <a:p>
            <a:endParaRPr lang="en-US" sz="1400" dirty="0"/>
          </a:p>
          <a:p>
            <a:r>
              <a:rPr lang="en-US" sz="2000" dirty="0"/>
              <a:t>The increase in original content and innovative productions bring good word of mouth and new listeners.</a:t>
            </a:r>
          </a:p>
          <a:p>
            <a:endParaRPr lang="en-US" dirty="0"/>
          </a:p>
          <a:p>
            <a:endParaRPr lang="en-US" dirty="0"/>
          </a:p>
        </p:txBody>
      </p:sp>
      <p:sp>
        <p:nvSpPr>
          <p:cNvPr id="6" name="TextBox 5">
            <a:extLst>
              <a:ext uri="{FF2B5EF4-FFF2-40B4-BE49-F238E27FC236}">
                <a16:creationId xmlns:a16="http://schemas.microsoft.com/office/drawing/2014/main" id="{1E617D4E-29C8-43C6-B1F8-A6D593A94E2F}"/>
              </a:ext>
            </a:extLst>
          </p:cNvPr>
          <p:cNvSpPr txBox="1"/>
          <p:nvPr/>
        </p:nvSpPr>
        <p:spPr>
          <a:xfrm>
            <a:off x="685801" y="4234408"/>
            <a:ext cx="5867399" cy="1815882"/>
          </a:xfrm>
          <a:prstGeom prst="rect">
            <a:avLst/>
          </a:prstGeom>
          <a:solidFill>
            <a:schemeClr val="accent6">
              <a:lumMod val="40000"/>
              <a:lumOff val="60000"/>
            </a:schemeClr>
          </a:solidFill>
        </p:spPr>
        <p:txBody>
          <a:bodyPr wrap="square" rtlCol="0">
            <a:spAutoFit/>
          </a:bodyPr>
          <a:lstStyle/>
          <a:p>
            <a:r>
              <a:rPr lang="en-US" sz="1600" dirty="0"/>
              <a:t>"The audiobook of John Cleese's </a:t>
            </a:r>
            <a:r>
              <a:rPr lang="en-US" sz="1600" i="1" dirty="0"/>
              <a:t>So, Anyway...</a:t>
            </a:r>
            <a:r>
              <a:rPr lang="en-US" sz="1600" dirty="0"/>
              <a:t> is a great example,” said Richard Lennon, editorial director, Penguin Random House Audio, “because it features archive </a:t>
            </a:r>
            <a:r>
              <a:rPr lang="en-US" sz="1600" i="1" dirty="0"/>
              <a:t>Monty Python</a:t>
            </a:r>
            <a:r>
              <a:rPr lang="en-US" sz="1600" dirty="0"/>
              <a:t> material that's never been heard before, as well as lots of ad-libbed material from John that didn't appear in the book. Plus, there is a cameo from Michael Palin. That audiobook has just won gold in the Non-Fiction category at the New York Festivals Radio Program Awards." </a:t>
            </a:r>
          </a:p>
        </p:txBody>
      </p:sp>
      <p:pic>
        <p:nvPicPr>
          <p:cNvPr id="8" name="Picture 7" descr="John Cleese So Anyway audiobook ">
            <a:extLst>
              <a:ext uri="{FF2B5EF4-FFF2-40B4-BE49-F238E27FC236}">
                <a16:creationId xmlns:a16="http://schemas.microsoft.com/office/drawing/2014/main" id="{162C478F-0F9E-4623-81BC-12438B689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277" y="3898546"/>
            <a:ext cx="1963446" cy="2394310"/>
          </a:xfrm>
          <a:prstGeom prst="rect">
            <a:avLst/>
          </a:prstGeom>
          <a:ln>
            <a:solidFill>
              <a:srgbClr val="0070C0"/>
            </a:solidFill>
          </a:ln>
        </p:spPr>
      </p:pic>
      <p:sp>
        <p:nvSpPr>
          <p:cNvPr id="9" name="TextBox 8">
            <a:extLst>
              <a:ext uri="{FF2B5EF4-FFF2-40B4-BE49-F238E27FC236}">
                <a16:creationId xmlns:a16="http://schemas.microsoft.com/office/drawing/2014/main" id="{1452F508-C23D-4D3F-9871-53165E4CDBC6}"/>
              </a:ext>
            </a:extLst>
          </p:cNvPr>
          <p:cNvSpPr txBox="1"/>
          <p:nvPr/>
        </p:nvSpPr>
        <p:spPr>
          <a:xfrm>
            <a:off x="642522" y="6347508"/>
            <a:ext cx="2895600" cy="553998"/>
          </a:xfrm>
          <a:prstGeom prst="rect">
            <a:avLst/>
          </a:prstGeom>
          <a:noFill/>
        </p:spPr>
        <p:txBody>
          <a:bodyPr wrap="square" rtlCol="0">
            <a:spAutoFit/>
          </a:bodyPr>
          <a:lstStyle/>
          <a:p>
            <a:r>
              <a:rPr lang="en-US" sz="1200" dirty="0"/>
              <a:t>Source: </a:t>
            </a:r>
            <a:r>
              <a:rPr lang="en-US" sz="1200" dirty="0">
                <a:hlinkClick r:id="rId4"/>
              </a:rPr>
              <a:t>Audiobooks are the New Netflix</a:t>
            </a:r>
            <a:endParaRPr lang="en-US" sz="1200" dirty="0"/>
          </a:p>
          <a:p>
            <a:endParaRPr lang="en-US" dirty="0"/>
          </a:p>
        </p:txBody>
      </p:sp>
    </p:spTree>
    <p:extLst>
      <p:ext uri="{BB962C8B-B14F-4D97-AF65-F5344CB8AC3E}">
        <p14:creationId xmlns:p14="http://schemas.microsoft.com/office/powerpoint/2010/main" val="127160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DD28-9B85-45AC-ACE4-8BB9DA5ED4E6}"/>
              </a:ext>
            </a:extLst>
          </p:cNvPr>
          <p:cNvSpPr>
            <a:spLocks noGrp="1"/>
          </p:cNvSpPr>
          <p:nvPr>
            <p:ph type="title"/>
          </p:nvPr>
        </p:nvSpPr>
        <p:spPr>
          <a:xfrm>
            <a:off x="342900" y="192982"/>
            <a:ext cx="8229600" cy="1143000"/>
          </a:xfrm>
        </p:spPr>
        <p:txBody>
          <a:bodyPr>
            <a:normAutofit fontScale="90000"/>
          </a:bodyPr>
          <a:lstStyle/>
          <a:p>
            <a:r>
              <a:rPr lang="en-US" b="1" dirty="0"/>
              <a:t>In China e-book reading up in 2018</a:t>
            </a:r>
          </a:p>
        </p:txBody>
      </p:sp>
      <p:sp>
        <p:nvSpPr>
          <p:cNvPr id="3" name="Footer Placeholder 2">
            <a:extLst>
              <a:ext uri="{FF2B5EF4-FFF2-40B4-BE49-F238E27FC236}">
                <a16:creationId xmlns:a16="http://schemas.microsoft.com/office/drawing/2014/main" id="{3FBAF339-6AE9-4F7A-B59F-DB55B6E5DF61}"/>
              </a:ext>
            </a:extLst>
          </p:cNvPr>
          <p:cNvSpPr>
            <a:spLocks noGrp="1"/>
          </p:cNvSpPr>
          <p:nvPr>
            <p:ph type="ftr" sz="quarter" idx="11"/>
          </p:nvPr>
        </p:nvSpPr>
        <p:spPr/>
        <p:txBody>
          <a:bodyPr/>
          <a:lstStyle/>
          <a:p>
            <a:r>
              <a:rPr lang="en-US" dirty="0"/>
              <a:t>The Audio Revolution</a:t>
            </a:r>
          </a:p>
        </p:txBody>
      </p:sp>
      <p:sp>
        <p:nvSpPr>
          <p:cNvPr id="4" name="Slide Number Placeholder 3">
            <a:extLst>
              <a:ext uri="{FF2B5EF4-FFF2-40B4-BE49-F238E27FC236}">
                <a16:creationId xmlns:a16="http://schemas.microsoft.com/office/drawing/2014/main" id="{82D33913-DB5A-452E-970E-772626030D44}"/>
              </a:ext>
            </a:extLst>
          </p:cNvPr>
          <p:cNvSpPr>
            <a:spLocks noGrp="1"/>
          </p:cNvSpPr>
          <p:nvPr>
            <p:ph type="sldNum" sz="quarter" idx="12"/>
          </p:nvPr>
        </p:nvSpPr>
        <p:spPr/>
        <p:txBody>
          <a:bodyPr/>
          <a:lstStyle/>
          <a:p>
            <a:fld id="{90A1887C-CBFE-4611-A561-3075E8A7814D}" type="slidenum">
              <a:rPr lang="en-US" smtClean="0"/>
              <a:pPr/>
              <a:t>9</a:t>
            </a:fld>
            <a:endParaRPr lang="en-US" dirty="0"/>
          </a:p>
        </p:txBody>
      </p:sp>
      <p:sp>
        <p:nvSpPr>
          <p:cNvPr id="5" name="TextBox 4">
            <a:extLst>
              <a:ext uri="{FF2B5EF4-FFF2-40B4-BE49-F238E27FC236}">
                <a16:creationId xmlns:a16="http://schemas.microsoft.com/office/drawing/2014/main" id="{5047477D-7624-4A06-A2F2-C381633443A5}"/>
              </a:ext>
            </a:extLst>
          </p:cNvPr>
          <p:cNvSpPr txBox="1"/>
          <p:nvPr/>
        </p:nvSpPr>
        <p:spPr>
          <a:xfrm>
            <a:off x="723900" y="4379148"/>
            <a:ext cx="7696200" cy="2339102"/>
          </a:xfrm>
          <a:prstGeom prst="rect">
            <a:avLst/>
          </a:prstGeom>
          <a:noFill/>
        </p:spPr>
        <p:txBody>
          <a:bodyPr wrap="square" rtlCol="0">
            <a:spAutoFit/>
          </a:bodyPr>
          <a:lstStyle/>
          <a:p>
            <a:r>
              <a:rPr lang="en-US" dirty="0"/>
              <a:t>In 2018, the Chinese Academy of Press and Publication’s (CAPP) </a:t>
            </a:r>
            <a:r>
              <a:rPr lang="en-US" dirty="0">
                <a:hlinkClick r:id="rId3"/>
              </a:rPr>
              <a:t>16th National Reading Survey </a:t>
            </a:r>
            <a:r>
              <a:rPr lang="en-US" dirty="0"/>
              <a:t>reported e-book reading was growing again. The annual average number of books read by adults in China is 8*, of which 41% are e-books and 59% paper books.</a:t>
            </a:r>
          </a:p>
          <a:p>
            <a:endParaRPr lang="en-US" sz="1200" dirty="0"/>
          </a:p>
          <a:p>
            <a:r>
              <a:rPr lang="en-US" dirty="0"/>
              <a:t>Like other markets e-books were flat for a few years but e-book reading was up 20% in 2018, with the stated preference for physical books down 7% from 2017.</a:t>
            </a:r>
          </a:p>
          <a:p>
            <a:endParaRPr lang="en-US" dirty="0"/>
          </a:p>
          <a:p>
            <a:r>
              <a:rPr lang="en-US" sz="800" dirty="0"/>
              <a:t>Source: The National Reading Survey Report: Shen Yizhen</a:t>
            </a:r>
          </a:p>
        </p:txBody>
      </p:sp>
      <p:graphicFrame>
        <p:nvGraphicFramePr>
          <p:cNvPr id="8" name="Chart 7">
            <a:extLst>
              <a:ext uri="{FF2B5EF4-FFF2-40B4-BE49-F238E27FC236}">
                <a16:creationId xmlns:a16="http://schemas.microsoft.com/office/drawing/2014/main" id="{3E3E9B8D-08C8-4E08-BAB5-D4A78160916C}"/>
              </a:ext>
            </a:extLst>
          </p:cNvPr>
          <p:cNvGraphicFramePr/>
          <p:nvPr>
            <p:extLst>
              <p:ext uri="{D42A27DB-BD31-4B8C-83A1-F6EECF244321}">
                <p14:modId xmlns:p14="http://schemas.microsoft.com/office/powerpoint/2010/main" val="669310691"/>
              </p:ext>
            </p:extLst>
          </p:nvPr>
        </p:nvGraphicFramePr>
        <p:xfrm>
          <a:off x="1066800" y="1335982"/>
          <a:ext cx="6781800" cy="28956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Arrow Connector 9">
            <a:extLst>
              <a:ext uri="{FF2B5EF4-FFF2-40B4-BE49-F238E27FC236}">
                <a16:creationId xmlns:a16="http://schemas.microsoft.com/office/drawing/2014/main" id="{178B4AA7-B896-4357-A587-BAB4F94E55FA}"/>
              </a:ext>
            </a:extLst>
          </p:cNvPr>
          <p:cNvCxnSpPr>
            <a:cxnSpLocks/>
          </p:cNvCxnSpPr>
          <p:nvPr/>
        </p:nvCxnSpPr>
        <p:spPr>
          <a:xfrm flipV="1">
            <a:off x="6781800" y="2362200"/>
            <a:ext cx="0" cy="2286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03567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9201</TotalTime>
  <Words>3004</Words>
  <Application>Microsoft Office PowerPoint</Application>
  <PresentationFormat>On-screen Show (4:3)</PresentationFormat>
  <Paragraphs>346</Paragraphs>
  <Slides>39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&amp;quot</vt:lpstr>
      <vt:lpstr>Arial</vt:lpstr>
      <vt:lpstr>Calibri</vt:lpstr>
      <vt:lpstr>Office Theme</vt:lpstr>
      <vt:lpstr>   The Audio Revolution  United States, Europe and China   Digital Publishing Summit, Paris June 25, 2019      </vt:lpstr>
      <vt:lpstr>PowerPoint Presentation</vt:lpstr>
      <vt:lpstr>PowerPoint Presentation</vt:lpstr>
      <vt:lpstr>For the last few years a spoken-word revolution has been taking place as transformative technology makes it easy for so many to escape their busy lives listening to a gifted narrator unfold a great story.  On the metro, in a car, jogging, or even lulled to sleep at the end of a long day, safe in knowing the app timer will turn it off.</vt:lpstr>
      <vt:lpstr>In the U.S. digital audio is the fastest-growing format as listening gets easier</vt:lpstr>
      <vt:lpstr> U.S. digital audiobook sales hit $3.2B in 2018, up 36% in 2018 </vt:lpstr>
      <vt:lpstr>Transformative tech increases audiobook consumption</vt:lpstr>
      <vt:lpstr>In U.K. 49% of audiobook buyers consider themselves heavy buyers</vt:lpstr>
      <vt:lpstr>In China e-book reading up in 2018</vt:lpstr>
      <vt:lpstr>Audiobook listening continues to rise in China </vt:lpstr>
      <vt:lpstr>Audiobooks are creating a new audience</vt:lpstr>
      <vt:lpstr>The New York Times promotes audiobook best-sellers monthly</vt:lpstr>
      <vt:lpstr>An audio gold rush brings new vendors and consolidation</vt:lpstr>
      <vt:lpstr> As Amazon’s e-book/ereader strategy dominated the e-book market    </vt:lpstr>
      <vt:lpstr>Audible/Amazon builds near-monopoly</vt:lpstr>
      <vt:lpstr> With only 8% of the U.S. market and poor discovery, Apple’s audiobook sales have been low </vt:lpstr>
      <vt:lpstr>In late 2017, Kobo’s launches with a less expensive subscription offer</vt:lpstr>
      <vt:lpstr>In 2018, to grow their smart speaker market, Google enters audiobooks</vt:lpstr>
      <vt:lpstr>In U.S. public libraries build audiobook audiences</vt:lpstr>
      <vt:lpstr>Mergers and consolidation</vt:lpstr>
      <vt:lpstr>Smart speakers jet-propel audio revolution</vt:lpstr>
      <vt:lpstr> Smart speakers take off </vt:lpstr>
      <vt:lpstr>Sales of smart speakers expected to more than double by 2020</vt:lpstr>
      <vt:lpstr>Smart speakers spark new content and innovation</vt:lpstr>
      <vt:lpstr> Smart speakers create new market for short form audio content </vt:lpstr>
      <vt:lpstr>Concerns about smart speaker effect on competition</vt:lpstr>
      <vt:lpstr>Podcasting – spoken word on demand is the hot new thing</vt:lpstr>
      <vt:lpstr>PowerPoint Presentation</vt:lpstr>
      <vt:lpstr>Lots of great podcasts but what business model?</vt:lpstr>
      <vt:lpstr>Free podcasts are a gateway to purchase</vt:lpstr>
      <vt:lpstr>Podcasts can convert to book sales</vt:lpstr>
      <vt:lpstr>Platforms innovate and merge for improved podcast experience</vt:lpstr>
      <vt:lpstr>Investors gambling on new podcast platforms</vt:lpstr>
      <vt:lpstr>China’s audio industry FOMO effect</vt:lpstr>
      <vt:lpstr>China highly regulates the market</vt:lpstr>
      <vt:lpstr>In 2019, China invests big in U.S. podcasting</vt:lpstr>
      <vt:lpstr>Where is the future of audio going?</vt:lpstr>
      <vt:lpstr>Authors, publishers and disrupters will continue to innovate to bring the magic of storytelling to evolving transmedia channels that fit our more hectic lives.</vt:lpstr>
      <vt:lpstr> Any questions?  LisaFaithPhillips.com lisafaithphillips@gmail.com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Multimedia for Book Publishers:  Transmedia Storytelling   Convergence of Digital Multimedia for Publishers SUNY Global Center</dc:title>
  <dc:creator>Lisa Phillips</dc:creator>
  <cp:lastModifiedBy>Lisa Phillips</cp:lastModifiedBy>
  <cp:revision>2</cp:revision>
  <cp:lastPrinted>2019-06-17T13:48:31Z</cp:lastPrinted>
  <dcterms:created xsi:type="dcterms:W3CDTF">2012-01-30T23:17:56Z</dcterms:created>
  <dcterms:modified xsi:type="dcterms:W3CDTF">2019-06-24T08:32:23Z</dcterms:modified>
</cp:coreProperties>
</file>