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439" r:id="rId3"/>
    <p:sldId id="304" r:id="rId4"/>
    <p:sldId id="444" r:id="rId5"/>
    <p:sldId id="445" r:id="rId6"/>
    <p:sldId id="446" r:id="rId7"/>
    <p:sldId id="295" r:id="rId8"/>
    <p:sldId id="447" r:id="rId9"/>
    <p:sldId id="373" r:id="rId10"/>
    <p:sldId id="345" r:id="rId11"/>
    <p:sldId id="346" r:id="rId12"/>
    <p:sldId id="347" r:id="rId13"/>
    <p:sldId id="348" r:id="rId14"/>
    <p:sldId id="306" r:id="rId15"/>
    <p:sldId id="350" r:id="rId16"/>
    <p:sldId id="354" r:id="rId17"/>
    <p:sldId id="359" r:id="rId18"/>
    <p:sldId id="357" r:id="rId19"/>
    <p:sldId id="362" r:id="rId20"/>
    <p:sldId id="358" r:id="rId21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Wischenbart" initials="RW" lastIdx="1" clrIdx="0">
    <p:extLst>
      <p:ext uri="{19B8F6BF-5375-455C-9EA6-DF929625EA0E}">
        <p15:presenceInfo xmlns:p15="http://schemas.microsoft.com/office/powerpoint/2012/main" userId="ab14479cc8d51a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3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6" autoAdjust="0"/>
    <p:restoredTop sz="94660"/>
  </p:normalViewPr>
  <p:slideViewPr>
    <p:cSldViewPr>
      <p:cViewPr varScale="1">
        <p:scale>
          <a:sx n="74" d="100"/>
          <a:sy n="74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200" b="1" i="0" u="none" strike="noStrike" kern="1200" spc="0" baseline="0">
                <a:solidFill>
                  <a:srgbClr val="283645"/>
                </a:solidFill>
                <a:latin typeface="Avenir Black" charset="0"/>
                <a:ea typeface="Avenir Black" charset="0"/>
                <a:cs typeface="Avenir Black" charset="0"/>
              </a:defRPr>
            </a:pPr>
            <a:r>
              <a:rPr lang="en-GB" sz="1600" b="1" i="0" dirty="0">
                <a:solidFill>
                  <a:srgbClr val="283645"/>
                </a:solidFill>
                <a:latin typeface="Arial" charset="0"/>
                <a:ea typeface="Arial" charset="0"/>
                <a:cs typeface="Arial" charset="0"/>
              </a:rPr>
              <a:t>Traditional Readers</a:t>
            </a:r>
            <a:endParaRPr lang="en-US" sz="1600" b="1" i="0" dirty="0">
              <a:solidFill>
                <a:srgbClr val="283645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4966105283442744"/>
          <c:y val="0.47022855531732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200" b="1" i="0" u="none" strike="noStrike" kern="1200" spc="0" baseline="0">
              <a:solidFill>
                <a:srgbClr val="283645"/>
              </a:solidFill>
              <a:latin typeface="Avenir Black" charset="0"/>
              <a:ea typeface="Avenir Black" charset="0"/>
              <a:cs typeface="Avenir Black" charset="0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Readers</c:v>
                </c:pt>
              </c:strCache>
            </c:strRef>
          </c:tx>
          <c:spPr>
            <a:ln w="25400"/>
          </c:spPr>
          <c:explosion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05-4387-9E20-6509700C2E25}"/>
              </c:ext>
            </c:extLst>
          </c:dPt>
          <c:dPt>
            <c:idx val="1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05-4387-9E20-6509700C2E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05-4387-9E20-6509700C2E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05-4387-9E20-6509700C2E25}"/>
              </c:ext>
            </c:extLst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Linear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17.600000000000001</c:v>
                </c:pt>
                <c:pt idx="1">
                  <c:v>82.4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05-4387-9E20-6509700C2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150000"/>
              </a:lnSpc>
              <a:defRPr sz="1200" b="1" i="0" u="none" strike="noStrike" kern="1200" spc="0" baseline="0">
                <a:solidFill>
                  <a:srgbClr val="283645"/>
                </a:solidFill>
                <a:latin typeface="Avenir Black" charset="0"/>
                <a:ea typeface="Avenir Black" charset="0"/>
                <a:cs typeface="Avenir Black" charset="0"/>
              </a:defRPr>
            </a:pPr>
            <a:r>
              <a:rPr lang="en-GB" sz="1600" b="1" i="0" dirty="0">
                <a:solidFill>
                  <a:srgbClr val="283645"/>
                </a:solidFill>
                <a:latin typeface="Arial" charset="0"/>
                <a:ea typeface="Arial" charset="0"/>
                <a:cs typeface="Arial" charset="0"/>
              </a:rPr>
              <a:t>Millennial</a:t>
            </a:r>
            <a:r>
              <a:rPr lang="en-GB" sz="1600" b="1" i="0" baseline="0" dirty="0">
                <a:solidFill>
                  <a:srgbClr val="283645"/>
                </a:solidFill>
                <a:latin typeface="Arial" charset="0"/>
                <a:ea typeface="Arial" charset="0"/>
                <a:cs typeface="Arial" charset="0"/>
              </a:rPr>
              <a:t> Book Lovers</a:t>
            </a:r>
            <a:endParaRPr lang="en-GB" sz="1600" b="1" i="0" dirty="0">
              <a:solidFill>
                <a:srgbClr val="283645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2382290818823323"/>
          <c:y val="0.474209850577591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150000"/>
            </a:lnSpc>
            <a:defRPr sz="1200" b="1" i="0" u="none" strike="noStrike" kern="1200" spc="0" baseline="0">
              <a:solidFill>
                <a:srgbClr val="283645"/>
              </a:solidFill>
              <a:latin typeface="Avenir Black" charset="0"/>
              <a:ea typeface="Avenir Black" charset="0"/>
              <a:cs typeface="Avenir Black" charset="0"/>
            </a:defRPr>
          </a:pPr>
          <a:endParaRPr lang="de-D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Title Here Please </c:v>
                </c:pt>
              </c:strCache>
            </c:strRef>
          </c:tx>
          <c:spPr>
            <a:ln w="25400"/>
          </c:spPr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00-40A7-A564-C50BD16DABFD}"/>
              </c:ext>
            </c:extLst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00-40A7-A564-C50BD16DAB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00-40A7-A564-C50BD16DAB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00-40A7-A564-C50BD16DABFD}"/>
              </c:ext>
            </c:extLst>
          </c:dPt>
          <c:cat>
            <c:strRef>
              <c:f>Sheet1!$A$2:$A$3</c:f>
              <c:strCache>
                <c:ptCount val="2"/>
                <c:pt idx="0">
                  <c:v>Online</c:v>
                </c:pt>
                <c:pt idx="1">
                  <c:v>Linear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00-40A7-A564-C50BD16DA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B7132-7DE3-44E9-A47E-1169E8BC2F14}" type="datetimeFigureOut">
              <a:rPr lang="de-DE" smtClean="0"/>
              <a:t>23.06.2019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8E5B-436C-4FE9-8792-891E0BD781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44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D8E5B-436C-4FE9-8792-891E0BD7813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80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D90A0-33F0-4015-A514-8D20A357663A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68FD-373C-47B2-A47B-29B229E5098A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2200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98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B9CE-C837-4319-ABD7-0C370986B7E3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43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50C8-58BF-4A57-9B58-E6F2FB555D0C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0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Page - Insights on Right 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3" y="491921"/>
            <a:ext cx="375637" cy="508525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6983195" y="1421439"/>
            <a:ext cx="1839734" cy="151235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 b="1" i="0" baseline="0">
                <a:solidFill>
                  <a:srgbClr val="28364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Enter </a:t>
            </a:r>
            <a:r>
              <a:rPr lang="en-GB" dirty="0"/>
              <a:t>Insight</a:t>
            </a:r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988677" y="737250"/>
            <a:ext cx="5259024" cy="528637"/>
          </a:xfrm>
        </p:spPr>
        <p:txBody>
          <a:bodyPr>
            <a:noAutofit/>
          </a:bodyPr>
          <a:lstStyle>
            <a:lvl1pPr marL="0" indent="0">
              <a:buNone/>
              <a:defRPr sz="3000" b="1" i="0" baseline="0">
                <a:solidFill>
                  <a:srgbClr val="28364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Enter Title of Chart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7"/>
          <a:stretch/>
        </p:blipFill>
        <p:spPr>
          <a:xfrm>
            <a:off x="1" y="1050241"/>
            <a:ext cx="791765" cy="1467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77" b="19007"/>
          <a:stretch/>
        </p:blipFill>
        <p:spPr>
          <a:xfrm>
            <a:off x="0" y="6241409"/>
            <a:ext cx="791766" cy="67316"/>
          </a:xfrm>
          <a:prstGeom prst="rect">
            <a:avLst/>
          </a:prstGeom>
        </p:spPr>
      </p:pic>
      <p:sp>
        <p:nvSpPr>
          <p:cNvPr id="1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988677" y="1521980"/>
            <a:ext cx="4515118" cy="528637"/>
          </a:xfrm>
        </p:spPr>
        <p:txBody>
          <a:bodyPr>
            <a:noAutofit/>
          </a:bodyPr>
          <a:lstStyle>
            <a:lvl1pPr marL="0" indent="0">
              <a:buNone/>
              <a:defRPr sz="1200" b="0" i="1" baseline="0">
                <a:solidFill>
                  <a:srgbClr val="2836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Enter Subtitle of Chart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983195" y="4003771"/>
            <a:ext cx="1839734" cy="151235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500" b="1" i="0" baseline="0">
                <a:solidFill>
                  <a:srgbClr val="283645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Enter </a:t>
            </a:r>
            <a:r>
              <a:rPr lang="en-GB" dirty="0"/>
              <a:t>Insight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42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>
          <p15:clr>
            <a:srgbClr val="FBAE40"/>
          </p15:clr>
        </p15:guide>
        <p15:guide id="2" pos="665">
          <p15:clr>
            <a:srgbClr val="FBAE40"/>
          </p15:clr>
        </p15:guide>
        <p15:guide id="3" pos="892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11">
          <p15:clr>
            <a:srgbClr val="FBAE40"/>
          </p15:clr>
        </p15:guide>
        <p15:guide id="7" pos="7469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pos="5927">
          <p15:clr>
            <a:srgbClr val="FBAE40"/>
          </p15:clr>
        </p15:guide>
        <p15:guide id="10" orient="horz" pos="14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174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439A-BC48-4251-B8FC-DEBC9A3C1CD6}" type="datetime1">
              <a:rPr lang="de-DE" smtClean="0"/>
              <a:t>23.06.2019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2018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05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15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CE505-4270-4EFC-AA54-932EAFE8FD2E}" type="datetime1">
              <a:rPr lang="de-DE" smtClean="0"/>
              <a:t>23.06.2019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9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286-FAE0-41CD-B550-BCFA85525C61}" type="datetime1">
              <a:rPr lang="de-DE" smtClean="0"/>
              <a:t>23.06.2019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3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7C6-DD08-4B78-A9BA-73516D8A2DC1}" type="datetime1">
              <a:rPr lang="de-DE" smtClean="0"/>
              <a:t>23.06.2019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49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FEF8-3AF2-4C68-BFBC-FE6F8BD23E78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2018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17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0B092-2DF6-4FE6-A7E5-8D64D2CDB69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2014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2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77F4-A761-494C-8402-C4A2F06C3136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ruediger (at) wischenbart.com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9BC1-78EE-4210-B44C-3B19A938471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405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8EF1-D0B6-4A3B-BA1D-86E96FF067FC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ruediger (at) wischenbart.com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D68FD-373C-47B2-A47B-29B229E5098A}" type="slidenum">
              <a:rPr lang="de-DE" smtClean="0"/>
              <a:t>1</a:t>
            </a:fld>
            <a:endParaRPr lang="de-DE" dirty="0"/>
          </a:p>
        </p:txBody>
      </p:sp>
      <p:pic>
        <p:nvPicPr>
          <p:cNvPr id="3" name="Grafik 2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047004E4-5D7D-4A23-AC2E-0994D66215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1560"/>
            <a:ext cx="1819656" cy="336804"/>
          </a:xfrm>
          <a:prstGeom prst="rect">
            <a:avLst/>
          </a:prstGeom>
        </p:spPr>
      </p:pic>
      <p:pic>
        <p:nvPicPr>
          <p:cNvPr id="8" name="Grafik 7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D243681-3ED1-461E-B0B3-C96300205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2" y="5912025"/>
            <a:ext cx="1446276" cy="370332"/>
          </a:xfrm>
          <a:prstGeom prst="rect">
            <a:avLst/>
          </a:prstGeom>
        </p:spPr>
      </p:pic>
      <p:pic>
        <p:nvPicPr>
          <p:cNvPr id="10" name="Grafik 9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17D12CD4-16C0-4EFB-8B47-47D5280E5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14" y="5871330"/>
            <a:ext cx="1888236" cy="4312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F747DE9-CA5A-4A11-86BE-F0E60945E6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50" y="5718477"/>
            <a:ext cx="1109472" cy="7574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1DBD77D-9F82-4931-8C70-A4BDCE04C419}"/>
              </a:ext>
            </a:extLst>
          </p:cNvPr>
          <p:cNvSpPr txBox="1"/>
          <p:nvPr/>
        </p:nvSpPr>
        <p:spPr>
          <a:xfrm>
            <a:off x="448009" y="5871560"/>
            <a:ext cx="13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/>
              <a:t>Sponsored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endParaRPr lang="de-AT" sz="1600" dirty="0"/>
          </a:p>
        </p:txBody>
      </p:sp>
      <p:pic>
        <p:nvPicPr>
          <p:cNvPr id="16" name="Grafik 15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CC82425C-C5D0-4186-9EB4-5898BC3897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048" y="1773536"/>
            <a:ext cx="3041904" cy="302361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92AA349-B1E4-4860-8E15-87C7919E06B7}"/>
              </a:ext>
            </a:extLst>
          </p:cNvPr>
          <p:cNvSpPr txBox="1"/>
          <p:nvPr/>
        </p:nvSpPr>
        <p:spPr>
          <a:xfrm>
            <a:off x="1225924" y="4941168"/>
            <a:ext cx="669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b="1" dirty="0" err="1"/>
              <a:t>E-books</a:t>
            </a:r>
            <a:r>
              <a:rPr lang="de-AT" b="1" dirty="0"/>
              <a:t> and </a:t>
            </a:r>
            <a:r>
              <a:rPr lang="de-AT" b="1" dirty="0" err="1"/>
              <a:t>audiobooks</a:t>
            </a:r>
            <a:r>
              <a:rPr lang="de-AT" b="1" dirty="0"/>
              <a:t> 2019 </a:t>
            </a:r>
          </a:p>
          <a:p>
            <a:pPr algn="ctr"/>
            <a:r>
              <a:rPr lang="de-AT" b="1" dirty="0"/>
              <a:t>In Canada, Germany, </a:t>
            </a:r>
            <a:r>
              <a:rPr lang="de-AT" b="1" dirty="0" err="1"/>
              <a:t>Italy</a:t>
            </a:r>
            <a:r>
              <a:rPr lang="de-AT" b="1" dirty="0"/>
              <a:t>, The </a:t>
            </a:r>
            <a:r>
              <a:rPr lang="de-AT" b="1" dirty="0" err="1"/>
              <a:t>Netherlands</a:t>
            </a:r>
            <a:r>
              <a:rPr lang="de-AT" b="1" dirty="0"/>
              <a:t>, Spain &amp; English Imports</a:t>
            </a:r>
          </a:p>
        </p:txBody>
      </p:sp>
    </p:spTree>
    <p:extLst>
      <p:ext uri="{BB962C8B-B14F-4D97-AF65-F5344CB8AC3E}">
        <p14:creationId xmlns:p14="http://schemas.microsoft.com/office/powerpoint/2010/main" val="1624473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99EEA-3095-426E-A3F3-827BC3CE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e-books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digital </a:t>
            </a:r>
            <a:r>
              <a:rPr lang="de-AT" dirty="0" err="1"/>
              <a:t>consumer</a:t>
            </a:r>
            <a:r>
              <a:rPr lang="de-AT" dirty="0"/>
              <a:t> </a:t>
            </a:r>
            <a:r>
              <a:rPr lang="de-AT" dirty="0" err="1"/>
              <a:t>books</a:t>
            </a:r>
            <a:endParaRPr lang="de-AT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E1616EF-3098-41CE-B02D-94E44A262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i="1" dirty="0"/>
              <a:t>“</a:t>
            </a:r>
            <a:r>
              <a:rPr lang="en-US" sz="2200" i="1" dirty="0">
                <a:solidFill>
                  <a:schemeClr val="accent4">
                    <a:lumMod val="75000"/>
                  </a:schemeClr>
                </a:solidFill>
              </a:rPr>
              <a:t>Books are increasingly considered exquisite, destined for a small elite. Literature could disappear from the public sphere.</a:t>
            </a:r>
            <a:r>
              <a:rPr lang="en-US" sz="2200" i="1" dirty="0"/>
              <a:t>”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1800" dirty="0"/>
              <a:t>Morten </a:t>
            </a:r>
            <a:r>
              <a:rPr lang="en-US" sz="1800" dirty="0" err="1"/>
              <a:t>Hesseldahl</a:t>
            </a:r>
            <a:r>
              <a:rPr lang="en-US" sz="1800" dirty="0"/>
              <a:t>, Gyldendal Publishers, Denmark, September 2018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Ebooks</a:t>
            </a:r>
            <a:r>
              <a:rPr lang="en-US" b="1" dirty="0"/>
              <a:t> – Phase 01: Why digital containers with copies of printed books are only one way for a reader to approach ‘long-text’ on a digital device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Ebooks</a:t>
            </a:r>
            <a:r>
              <a:rPr lang="en-US" b="1" dirty="0"/>
              <a:t> - Phase 02: Platforms and ecosystems, new business and distribution models, and a coexistence of many digital formats</a:t>
            </a:r>
            <a:r>
              <a:rPr lang="en-US" dirty="0"/>
              <a:t>.</a:t>
            </a:r>
            <a:endParaRPr lang="de-A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EB815-6F3B-4AC0-B45D-D6F1AAA2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666313-174E-4807-A552-C9E8D21D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1AF3CD-D36C-4A4C-938F-CF6CD50E8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5AB3D-B07E-4AB0-A55C-DB075FAA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Evidence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838A94-49CA-4726-9208-7D5354D0B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‚Format‘ </a:t>
            </a:r>
            <a:r>
              <a:rPr lang="de-AT" dirty="0" err="1"/>
              <a:t>has</a:t>
            </a:r>
            <a:r>
              <a:rPr lang="de-AT" dirty="0"/>
              <a:t> lost </a:t>
            </a:r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central</a:t>
            </a:r>
            <a:r>
              <a:rPr lang="de-AT" dirty="0"/>
              <a:t> </a:t>
            </a:r>
            <a:r>
              <a:rPr lang="de-AT" dirty="0" err="1"/>
              <a:t>significant</a:t>
            </a:r>
            <a:r>
              <a:rPr lang="de-AT" dirty="0"/>
              <a:t>.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sudden</a:t>
            </a:r>
            <a:r>
              <a:rPr lang="de-AT" dirty="0"/>
              <a:t> </a:t>
            </a:r>
            <a:r>
              <a:rPr lang="de-AT" dirty="0" err="1"/>
              <a:t>rise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audiobooks</a:t>
            </a:r>
            <a:r>
              <a:rPr lang="de-AT" dirty="0"/>
              <a:t>, </a:t>
            </a:r>
            <a:r>
              <a:rPr lang="de-AT" dirty="0" err="1"/>
              <a:t>even</a:t>
            </a:r>
            <a:r>
              <a:rPr lang="de-AT" dirty="0"/>
              <a:t> ‚type‘ and ‚</a:t>
            </a:r>
            <a:r>
              <a:rPr lang="de-AT" dirty="0" err="1"/>
              <a:t>reading</a:t>
            </a:r>
            <a:r>
              <a:rPr lang="de-AT" dirty="0"/>
              <a:t>‘ </a:t>
            </a:r>
            <a:r>
              <a:rPr lang="de-AT" dirty="0" err="1"/>
              <a:t>have</a:t>
            </a:r>
            <a:r>
              <a:rPr lang="de-AT" dirty="0"/>
              <a:t> </a:t>
            </a:r>
            <a:r>
              <a:rPr lang="de-AT" dirty="0" err="1"/>
              <a:t>been</a:t>
            </a:r>
            <a:r>
              <a:rPr lang="de-AT" dirty="0"/>
              <a:t> </a:t>
            </a:r>
            <a:r>
              <a:rPr lang="de-AT" dirty="0" err="1"/>
              <a:t>subsituted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‚</a:t>
            </a:r>
            <a:r>
              <a:rPr lang="de-AT" dirty="0" err="1"/>
              <a:t>voice</a:t>
            </a:r>
            <a:r>
              <a:rPr lang="de-AT" dirty="0"/>
              <a:t>‘ and ‚</a:t>
            </a:r>
            <a:r>
              <a:rPr lang="de-AT" dirty="0" err="1"/>
              <a:t>listening</a:t>
            </a:r>
            <a:r>
              <a:rPr lang="de-AT" dirty="0"/>
              <a:t>.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Self-publishing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now</a:t>
            </a:r>
            <a:r>
              <a:rPr lang="de-AT" dirty="0"/>
              <a:t> </a:t>
            </a:r>
            <a:r>
              <a:rPr lang="de-AT" dirty="0" err="1"/>
              <a:t>forms</a:t>
            </a:r>
            <a:r>
              <a:rPr lang="de-AT" dirty="0"/>
              <a:t> a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segment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story</a:t>
            </a:r>
            <a:r>
              <a:rPr lang="de-AT" dirty="0"/>
              <a:t> </a:t>
            </a:r>
            <a:r>
              <a:rPr lang="de-AT" dirty="0" err="1"/>
              <a:t>telling</a:t>
            </a:r>
            <a:r>
              <a:rPr lang="de-AT" dirty="0"/>
              <a:t> </a:t>
            </a:r>
            <a:r>
              <a:rPr lang="de-AT" dirty="0" err="1"/>
              <a:t>industries</a:t>
            </a:r>
            <a:r>
              <a:rPr lang="de-AT" dirty="0"/>
              <a:t>. 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KDP, </a:t>
            </a:r>
            <a:r>
              <a:rPr lang="de-AT" dirty="0" err="1"/>
              <a:t>Wattpad</a:t>
            </a:r>
            <a:r>
              <a:rPr lang="de-AT" dirty="0"/>
              <a:t>, Netflix‘ </a:t>
            </a:r>
            <a:r>
              <a:rPr lang="de-AT" dirty="0" err="1"/>
              <a:t>buying</a:t>
            </a:r>
            <a:r>
              <a:rPr lang="de-AT" dirty="0"/>
              <a:t> </a:t>
            </a:r>
            <a:r>
              <a:rPr lang="de-AT" dirty="0" err="1"/>
              <a:t>spree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authors</a:t>
            </a:r>
            <a:r>
              <a:rPr lang="de-AT" dirty="0"/>
              <a:t> and </a:t>
            </a:r>
            <a:r>
              <a:rPr lang="de-AT" dirty="0" err="1"/>
              <a:t>stories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partnerships</a:t>
            </a:r>
            <a:r>
              <a:rPr lang="de-AT" dirty="0"/>
              <a:t> </a:t>
            </a:r>
            <a:r>
              <a:rPr lang="de-AT" dirty="0" err="1"/>
              <a:t>between</a:t>
            </a:r>
            <a:r>
              <a:rPr lang="de-AT" dirty="0"/>
              <a:t> Big Five </a:t>
            </a:r>
            <a:r>
              <a:rPr lang="de-AT" dirty="0" err="1"/>
              <a:t>corporate</a:t>
            </a:r>
            <a:r>
              <a:rPr lang="de-AT" dirty="0"/>
              <a:t> </a:t>
            </a:r>
            <a:r>
              <a:rPr lang="de-AT" dirty="0" err="1"/>
              <a:t>publishers</a:t>
            </a:r>
            <a:r>
              <a:rPr lang="de-AT" dirty="0"/>
              <a:t> and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platforms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452430-A1E3-46A3-A15F-340DEE42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275C2-1578-45E8-B07E-45B0848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5BFD27-6651-4617-9105-86E8E88C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815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EF6FF-0906-45CC-90C1-EC4E1FB3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learn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C40A39-F02D-4E39-8FEE-000EB3EA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Books have ceased to have one clear format that everyone, for any given type of content and purpose, uses in similar ways.</a:t>
            </a:r>
            <a:br>
              <a:rPr lang="en-US" dirty="0"/>
            </a:br>
            <a:endParaRPr lang="de-AT" dirty="0"/>
          </a:p>
          <a:p>
            <a:r>
              <a:rPr lang="en-US" dirty="0"/>
              <a:t>Digital books are increasingly morphing into a continuous stream, or flow, of media which newly forming audiences consume in various fluid ways.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de-AT" dirty="0" err="1"/>
              <a:t>Instead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e-books</a:t>
            </a:r>
            <a:r>
              <a:rPr lang="de-AT" dirty="0"/>
              <a:t>, </a:t>
            </a:r>
            <a:r>
              <a:rPr lang="de-AT" dirty="0" err="1"/>
              <a:t>we</a:t>
            </a:r>
            <a:r>
              <a:rPr lang="de-AT" dirty="0"/>
              <a:t> must </a:t>
            </a:r>
            <a:r>
              <a:rPr lang="de-AT" dirty="0" err="1"/>
              <a:t>analyse</a:t>
            </a:r>
            <a:r>
              <a:rPr lang="de-AT" dirty="0"/>
              <a:t> and </a:t>
            </a:r>
            <a:r>
              <a:rPr lang="de-AT" dirty="0" err="1"/>
              <a:t>understand</a:t>
            </a:r>
            <a:r>
              <a:rPr lang="de-AT" dirty="0"/>
              <a:t> ‚digital </a:t>
            </a:r>
            <a:r>
              <a:rPr lang="de-AT" dirty="0" err="1"/>
              <a:t>consumer</a:t>
            </a:r>
            <a:r>
              <a:rPr lang="de-AT" dirty="0"/>
              <a:t> </a:t>
            </a:r>
            <a:r>
              <a:rPr lang="de-AT" dirty="0" err="1"/>
              <a:t>books</a:t>
            </a:r>
            <a:r>
              <a:rPr lang="de-AT" dirty="0"/>
              <a:t>‘ </a:t>
            </a:r>
            <a:r>
              <a:rPr lang="de-AT" dirty="0" err="1"/>
              <a:t>now</a:t>
            </a:r>
            <a:r>
              <a:rPr lang="de-AT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1563C4-8EF2-4EE9-A5D2-8B21E8A5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489052-EF66-4608-9802-0590C8F25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0F929C-D489-400B-B583-2BF81EDC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43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74054-A4B9-4604-B47E-AB3F2A3C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But </a:t>
            </a:r>
            <a:r>
              <a:rPr lang="de-AT" dirty="0" err="1"/>
              <a:t>how</a:t>
            </a:r>
            <a:r>
              <a:rPr lang="de-AT" dirty="0"/>
              <a:t> </a:t>
            </a:r>
            <a:r>
              <a:rPr lang="de-AT" dirty="0" err="1"/>
              <a:t>can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measure</a:t>
            </a:r>
            <a:r>
              <a:rPr lang="de-AT" dirty="0"/>
              <a:t> ‚digital‘?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82E835-215B-4E48-9B16-C572C142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2FD7E1-4DA5-4623-AB92-B70489853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ruediger</a:t>
            </a:r>
            <a:r>
              <a:rPr lang="de-DE" dirty="0"/>
              <a:t> (at) wischenbart.com 2019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BC8393-9FFD-4E7B-B447-2E84DDCB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13</a:t>
            </a:fld>
            <a:endParaRPr lang="de-DE" dirty="0"/>
          </a:p>
        </p:txBody>
      </p:sp>
      <p:pic>
        <p:nvPicPr>
          <p:cNvPr id="7" name="Grafik 6" descr="Ein Bild, das Objekt, drinnen, Wand, Regal enthält.&#10;&#10;Automatisch generierte Beschreibung">
            <a:extLst>
              <a:ext uri="{FF2B5EF4-FFF2-40B4-BE49-F238E27FC236}">
                <a16:creationId xmlns:a16="http://schemas.microsoft.com/office/drawing/2014/main" id="{9E3AED26-5C52-4298-8D6B-DBAFCE585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038"/>
            <a:ext cx="9144000" cy="38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01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420CF3-3683-4D7B-9EFE-2532C77D0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681" y="908720"/>
            <a:ext cx="40386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400" dirty="0"/>
              <a:t>A</a:t>
            </a:r>
            <a:r>
              <a:rPr lang="de-AT" sz="2000" dirty="0"/>
              <a:t> report on </a:t>
            </a:r>
            <a:r>
              <a:rPr lang="de-AT" sz="2000" dirty="0" err="1"/>
              <a:t>e-book</a:t>
            </a:r>
            <a:r>
              <a:rPr lang="de-AT" sz="2000" dirty="0"/>
              <a:t> and </a:t>
            </a:r>
            <a:r>
              <a:rPr lang="de-AT" sz="2000" dirty="0" err="1"/>
              <a:t>audiobook</a:t>
            </a:r>
            <a:r>
              <a:rPr lang="de-AT" sz="2000" dirty="0"/>
              <a:t> </a:t>
            </a:r>
            <a:r>
              <a:rPr lang="de-AT" sz="2000" dirty="0" err="1"/>
              <a:t>sales</a:t>
            </a:r>
            <a:r>
              <a:rPr lang="de-AT" sz="2000" dirty="0"/>
              <a:t> in Canada, Germany, </a:t>
            </a:r>
            <a:r>
              <a:rPr lang="de-AT" sz="2000" dirty="0" err="1"/>
              <a:t>Italy</a:t>
            </a:r>
            <a:r>
              <a:rPr lang="de-AT" sz="2000" dirty="0"/>
              <a:t>, </a:t>
            </a:r>
            <a:r>
              <a:rPr lang="de-AT" sz="2000" dirty="0" err="1"/>
              <a:t>the</a:t>
            </a:r>
            <a:r>
              <a:rPr lang="de-AT" sz="2000" dirty="0"/>
              <a:t> </a:t>
            </a:r>
            <a:r>
              <a:rPr lang="de-AT" sz="2000" dirty="0" err="1"/>
              <a:t>Netherlands</a:t>
            </a:r>
            <a:r>
              <a:rPr lang="de-AT" sz="2000" dirty="0"/>
              <a:t> &amp; Spain and digital </a:t>
            </a:r>
            <a:r>
              <a:rPr lang="de-AT" sz="2000" dirty="0" err="1"/>
              <a:t>imports</a:t>
            </a:r>
            <a:endParaRPr lang="de-AT" sz="2400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E0531F-8157-4226-9B14-0DB04E3A0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996952"/>
            <a:ext cx="4038600" cy="3129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 err="1"/>
              <a:t>Aggregated</a:t>
            </a:r>
            <a:r>
              <a:rPr lang="de-AT" sz="2000" dirty="0"/>
              <a:t> </a:t>
            </a:r>
            <a:r>
              <a:rPr lang="de-AT" sz="2000" dirty="0" err="1"/>
              <a:t>sales</a:t>
            </a:r>
            <a:r>
              <a:rPr lang="de-AT" sz="2000" dirty="0"/>
              <a:t> </a:t>
            </a:r>
            <a:r>
              <a:rPr lang="de-AT" sz="2000" dirty="0" err="1"/>
              <a:t>data</a:t>
            </a:r>
            <a:r>
              <a:rPr lang="de-AT" sz="2000" dirty="0"/>
              <a:t> </a:t>
            </a:r>
            <a:r>
              <a:rPr lang="de-AT" sz="2000" dirty="0" err="1"/>
              <a:t>provided</a:t>
            </a:r>
            <a:r>
              <a:rPr lang="de-AT" sz="2000" dirty="0"/>
              <a:t> </a:t>
            </a:r>
            <a:r>
              <a:rPr lang="de-AT" sz="2000" dirty="0" err="1"/>
              <a:t>by</a:t>
            </a:r>
            <a:r>
              <a:rPr lang="de-AT" sz="2000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 err="1"/>
              <a:t>Bookwire</a:t>
            </a:r>
            <a:r>
              <a:rPr lang="de-AT" sz="2000" b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/>
              <a:t>CB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 err="1"/>
              <a:t>DeMarque</a:t>
            </a:r>
            <a:r>
              <a:rPr lang="de-AT" sz="2000" b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 err="1"/>
              <a:t>edigita</a:t>
            </a:r>
            <a:r>
              <a:rPr lang="de-AT" sz="2000" b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/>
              <a:t>Ingram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 err="1"/>
              <a:t>Libranda</a:t>
            </a:r>
            <a:r>
              <a:rPr lang="de-AT" sz="2000" b="1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AT" sz="2000" b="1" dirty="0" err="1"/>
              <a:t>Readbox</a:t>
            </a:r>
            <a:endParaRPr lang="de-AT" b="1" dirty="0"/>
          </a:p>
          <a:p>
            <a:pPr marL="0" indent="0">
              <a:buNone/>
            </a:pPr>
            <a:endParaRPr lang="de-AT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9929DB-E359-4C56-AD20-B51B11A1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67C6-DD08-4B78-A9BA-73516D8A2DC1}" type="datetime1">
              <a:rPr lang="de-DE" smtClean="0"/>
              <a:t>23.06.2019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7011E1-AEAF-48C4-B1A7-452FDCD3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7DE4D5-B712-4E20-893D-38CE22989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BB4C49B3-A8EB-4305-8E9B-33399C79D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2" y="980728"/>
            <a:ext cx="2713476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de-AT" sz="1800" b="1" dirty="0"/>
              <a:t>The annual  </a:t>
            </a:r>
            <a:r>
              <a:rPr lang="de-AT" sz="1800" b="1" dirty="0" err="1"/>
              <a:t>calendar</a:t>
            </a:r>
            <a:r>
              <a:rPr lang="de-AT" sz="1800" b="1" dirty="0"/>
              <a:t> </a:t>
            </a:r>
            <a:r>
              <a:rPr lang="de-AT" sz="1800" b="1" dirty="0" err="1"/>
              <a:t>of</a:t>
            </a:r>
            <a:r>
              <a:rPr lang="de-AT" sz="1800" b="1" dirty="0"/>
              <a:t> </a:t>
            </a:r>
            <a:r>
              <a:rPr lang="de-AT" sz="1800" b="1" dirty="0" err="1">
                <a:solidFill>
                  <a:srgbClr val="FF0000"/>
                </a:solidFill>
              </a:rPr>
              <a:t>e-book</a:t>
            </a:r>
            <a:r>
              <a:rPr lang="de-AT" sz="1800" b="1" dirty="0"/>
              <a:t> </a:t>
            </a:r>
            <a:r>
              <a:rPr lang="de-AT" sz="1800" b="1" dirty="0" err="1"/>
              <a:t>sales</a:t>
            </a:r>
            <a:r>
              <a:rPr lang="de-AT" sz="1800" b="1" dirty="0"/>
              <a:t> (Germany, </a:t>
            </a:r>
            <a:r>
              <a:rPr lang="de-AT" sz="1800" b="1" dirty="0" err="1"/>
              <a:t>Italy</a:t>
            </a:r>
            <a:r>
              <a:rPr lang="de-AT" sz="1800" b="1" dirty="0"/>
              <a:t>, The </a:t>
            </a:r>
            <a:r>
              <a:rPr lang="de-AT" sz="1800" b="1" dirty="0" err="1"/>
              <a:t>Netherlands</a:t>
            </a:r>
            <a:r>
              <a:rPr lang="de-AT" sz="1800" b="1" dirty="0"/>
              <a:t>, Spain)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15</a:t>
            </a:fld>
            <a:endParaRPr lang="de-DE"/>
          </a:p>
        </p:txBody>
      </p:sp>
      <p:pic>
        <p:nvPicPr>
          <p:cNvPr id="10" name="Grafik 9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9D95A254-F240-4611-8494-16D6622A83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7" y="1088740"/>
            <a:ext cx="7300646" cy="515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7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de-AT" sz="1800" b="1" dirty="0" err="1"/>
              <a:t>Comparing</a:t>
            </a:r>
            <a:r>
              <a:rPr lang="de-AT" sz="1800" b="1" dirty="0"/>
              <a:t> </a:t>
            </a:r>
            <a:r>
              <a:rPr lang="de-AT" sz="1800" b="1" dirty="0" err="1"/>
              <a:t>sweet</a:t>
            </a:r>
            <a:r>
              <a:rPr lang="de-AT" sz="1800" b="1" dirty="0"/>
              <a:t> </a:t>
            </a:r>
            <a:r>
              <a:rPr lang="de-AT" sz="1800" b="1" dirty="0" err="1"/>
              <a:t>spots</a:t>
            </a:r>
            <a:r>
              <a:rPr lang="de-AT" sz="1800" b="1" dirty="0"/>
              <a:t> in </a:t>
            </a:r>
            <a:r>
              <a:rPr lang="de-AT" sz="1800" b="1" dirty="0">
                <a:solidFill>
                  <a:srgbClr val="FF0000"/>
                </a:solidFill>
              </a:rPr>
              <a:t>pricing</a:t>
            </a:r>
            <a:r>
              <a:rPr lang="de-AT" sz="1800" b="1" dirty="0"/>
              <a:t> </a:t>
            </a:r>
            <a:r>
              <a:rPr lang="de-AT" sz="1800" b="1" dirty="0" err="1"/>
              <a:t>across</a:t>
            </a:r>
            <a:r>
              <a:rPr lang="de-AT" sz="1800" b="1" dirty="0"/>
              <a:t> countries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16</a:t>
            </a:fld>
            <a:endParaRPr lang="de-DE"/>
          </a:p>
        </p:txBody>
      </p:sp>
      <p:pic>
        <p:nvPicPr>
          <p:cNvPr id="3" name="Grafik 2" descr="Ein Bild, das Schreibgerät enthält.&#10;&#10;Automatisch generierte Beschreibung">
            <a:extLst>
              <a:ext uri="{FF2B5EF4-FFF2-40B4-BE49-F238E27FC236}">
                <a16:creationId xmlns:a16="http://schemas.microsoft.com/office/drawing/2014/main" id="{532EB5D4-A00E-44BF-976D-DBC26E3F8E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02" y="1013301"/>
            <a:ext cx="7911796" cy="5343049"/>
          </a:xfrm>
          <a:prstGeom prst="rect">
            <a:avLst/>
          </a:prstGeom>
        </p:spPr>
      </p:pic>
      <p:sp>
        <p:nvSpPr>
          <p:cNvPr id="4" name="Pfeil: nach unten 3">
            <a:extLst>
              <a:ext uri="{FF2B5EF4-FFF2-40B4-BE49-F238E27FC236}">
                <a16:creationId xmlns:a16="http://schemas.microsoft.com/office/drawing/2014/main" id="{418BB3CB-9403-42E5-9808-01B171E3DF8B}"/>
              </a:ext>
            </a:extLst>
          </p:cNvPr>
          <p:cNvSpPr/>
          <p:nvPr/>
        </p:nvSpPr>
        <p:spPr>
          <a:xfrm>
            <a:off x="7306033" y="1916832"/>
            <a:ext cx="288032" cy="792088"/>
          </a:xfrm>
          <a:prstGeom prst="down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8FC3E587-E64E-4F97-AA19-58874E3CBD0E}"/>
              </a:ext>
            </a:extLst>
          </p:cNvPr>
          <p:cNvSpPr/>
          <p:nvPr/>
        </p:nvSpPr>
        <p:spPr>
          <a:xfrm>
            <a:off x="3779912" y="1520788"/>
            <a:ext cx="288032" cy="7920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6D573469-FC80-42F0-9118-55F216C09EFA}"/>
              </a:ext>
            </a:extLst>
          </p:cNvPr>
          <p:cNvSpPr/>
          <p:nvPr/>
        </p:nvSpPr>
        <p:spPr>
          <a:xfrm>
            <a:off x="1577643" y="2204864"/>
            <a:ext cx="288032" cy="792088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7E0DF358-EF7C-4C9F-86AE-1C0B86594CED}"/>
              </a:ext>
            </a:extLst>
          </p:cNvPr>
          <p:cNvSpPr/>
          <p:nvPr/>
        </p:nvSpPr>
        <p:spPr>
          <a:xfrm rot="2356929">
            <a:off x="4569817" y="1033973"/>
            <a:ext cx="288032" cy="792088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Pfeil: nach unten 12">
            <a:extLst>
              <a:ext uri="{FF2B5EF4-FFF2-40B4-BE49-F238E27FC236}">
                <a16:creationId xmlns:a16="http://schemas.microsoft.com/office/drawing/2014/main" id="{9CAF988B-62E3-40D9-BE16-1ECE405ED914}"/>
              </a:ext>
            </a:extLst>
          </p:cNvPr>
          <p:cNvSpPr/>
          <p:nvPr/>
        </p:nvSpPr>
        <p:spPr>
          <a:xfrm>
            <a:off x="2446784" y="1951600"/>
            <a:ext cx="288032" cy="792088"/>
          </a:xfrm>
          <a:prstGeom prst="down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15478336-A969-4974-A1AA-01F1AD3CA2C6}"/>
              </a:ext>
            </a:extLst>
          </p:cNvPr>
          <p:cNvSpPr/>
          <p:nvPr/>
        </p:nvSpPr>
        <p:spPr>
          <a:xfrm>
            <a:off x="3552341" y="1808820"/>
            <a:ext cx="288032" cy="792088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754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de-AT" sz="1800" b="1" dirty="0"/>
              <a:t>Life </a:t>
            </a:r>
            <a:r>
              <a:rPr lang="de-AT" sz="1800" b="1" dirty="0" err="1"/>
              <a:t>cycle</a:t>
            </a:r>
            <a:r>
              <a:rPr lang="de-AT" sz="1800" b="1" dirty="0"/>
              <a:t> </a:t>
            </a:r>
            <a:r>
              <a:rPr lang="de-AT" sz="1800" b="1" dirty="0" err="1"/>
              <a:t>of</a:t>
            </a:r>
            <a:r>
              <a:rPr lang="de-AT" sz="1800" b="1" dirty="0"/>
              <a:t> top 25 </a:t>
            </a:r>
            <a:r>
              <a:rPr lang="de-AT" sz="1800" b="1" dirty="0" err="1"/>
              <a:t>e-books</a:t>
            </a:r>
            <a:r>
              <a:rPr lang="de-AT" sz="1800" b="1" dirty="0"/>
              <a:t>: </a:t>
            </a:r>
            <a:r>
              <a:rPr lang="de-AT" sz="1800" b="1" dirty="0">
                <a:solidFill>
                  <a:srgbClr val="FF0000"/>
                </a:solidFill>
              </a:rPr>
              <a:t>Quick </a:t>
            </a:r>
            <a:r>
              <a:rPr lang="de-AT" sz="1800" b="1" dirty="0" err="1">
                <a:solidFill>
                  <a:srgbClr val="FF0000"/>
                </a:solidFill>
              </a:rPr>
              <a:t>sellers</a:t>
            </a:r>
            <a:r>
              <a:rPr lang="de-AT" sz="1800" b="1" dirty="0"/>
              <a:t> versus </a:t>
            </a:r>
            <a:r>
              <a:rPr lang="de-AT" sz="1800" b="1" dirty="0" err="1">
                <a:solidFill>
                  <a:srgbClr val="FF0000"/>
                </a:solidFill>
              </a:rPr>
              <a:t>long</a:t>
            </a:r>
            <a:r>
              <a:rPr lang="de-AT" sz="1800" b="1" dirty="0">
                <a:solidFill>
                  <a:srgbClr val="FF0000"/>
                </a:solidFill>
              </a:rPr>
              <a:t> </a:t>
            </a:r>
            <a:r>
              <a:rPr lang="de-AT" sz="1800" b="1" dirty="0" err="1">
                <a:solidFill>
                  <a:srgbClr val="FF0000"/>
                </a:solidFill>
              </a:rPr>
              <a:t>sellers</a:t>
            </a:r>
            <a:r>
              <a:rPr lang="de-AT" sz="1800" b="1" dirty="0"/>
              <a:t> (Germany, </a:t>
            </a:r>
            <a:r>
              <a:rPr lang="de-AT" sz="1800" b="1" dirty="0" err="1"/>
              <a:t>Italy</a:t>
            </a:r>
            <a:r>
              <a:rPr lang="de-AT" sz="1800" b="1" dirty="0"/>
              <a:t>)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17</a:t>
            </a:fld>
            <a:endParaRPr lang="de-DE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12BDA4B-11D3-4BA6-8C77-14883793EB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327404"/>
            <a:ext cx="8595360" cy="4203192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DF3C4A37-7353-44B1-A320-39A601829741}"/>
              </a:ext>
            </a:extLst>
          </p:cNvPr>
          <p:cNvSpPr/>
          <p:nvPr/>
        </p:nvSpPr>
        <p:spPr>
          <a:xfrm rot="10800000">
            <a:off x="457200" y="4773779"/>
            <a:ext cx="288032" cy="7920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583DED2F-05BF-4CEA-AD9F-C5FFBD9BB3C8}"/>
              </a:ext>
            </a:extLst>
          </p:cNvPr>
          <p:cNvSpPr/>
          <p:nvPr/>
        </p:nvSpPr>
        <p:spPr>
          <a:xfrm rot="4403822">
            <a:off x="5640755" y="2204013"/>
            <a:ext cx="288032" cy="7920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EE27CFB9-C379-4C6C-A9B9-7035C1387BD9}"/>
              </a:ext>
            </a:extLst>
          </p:cNvPr>
          <p:cNvSpPr/>
          <p:nvPr/>
        </p:nvSpPr>
        <p:spPr>
          <a:xfrm rot="3666038">
            <a:off x="1797369" y="2772669"/>
            <a:ext cx="288032" cy="792088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7E515F22-990A-41E6-8A5A-D8DED0DBB45F}"/>
              </a:ext>
            </a:extLst>
          </p:cNvPr>
          <p:cNvSpPr/>
          <p:nvPr/>
        </p:nvSpPr>
        <p:spPr>
          <a:xfrm rot="3666038">
            <a:off x="7220570" y="3638467"/>
            <a:ext cx="288032" cy="792088"/>
          </a:xfrm>
          <a:prstGeom prst="down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27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de-AT" sz="1800" b="1" dirty="0"/>
              <a:t>Evolution </a:t>
            </a:r>
            <a:r>
              <a:rPr lang="de-AT" sz="1800" b="1" dirty="0" err="1"/>
              <a:t>of</a:t>
            </a:r>
            <a:r>
              <a:rPr lang="de-AT" sz="1800" b="1" dirty="0"/>
              <a:t> </a:t>
            </a:r>
            <a:r>
              <a:rPr lang="de-AT" sz="1800" b="1" dirty="0" err="1">
                <a:solidFill>
                  <a:srgbClr val="FF0000"/>
                </a:solidFill>
              </a:rPr>
              <a:t>genre</a:t>
            </a:r>
            <a:r>
              <a:rPr lang="de-AT" sz="1800" b="1" dirty="0"/>
              <a:t> </a:t>
            </a:r>
            <a:r>
              <a:rPr lang="de-AT" sz="1800" b="1" dirty="0" err="1"/>
              <a:t>categories</a:t>
            </a:r>
            <a:r>
              <a:rPr lang="de-AT" sz="1800" b="1" dirty="0"/>
              <a:t> in </a:t>
            </a:r>
            <a:r>
              <a:rPr lang="de-AT" sz="1800" b="1" dirty="0" err="1">
                <a:solidFill>
                  <a:srgbClr val="FF0000"/>
                </a:solidFill>
              </a:rPr>
              <a:t>audiobooks</a:t>
            </a:r>
            <a:r>
              <a:rPr lang="de-AT" sz="1800" b="1" dirty="0"/>
              <a:t> (2016 – 1Q2019, Germany, </a:t>
            </a:r>
            <a:r>
              <a:rPr lang="de-AT" sz="1800" b="1" dirty="0" err="1"/>
              <a:t>Bookwire</a:t>
            </a:r>
            <a:r>
              <a:rPr lang="de-AT" sz="1800" b="1" dirty="0"/>
              <a:t>)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18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E2FFF1-7FA7-4AA3-BD17-90768557D7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8047897" cy="52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9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l"/>
            <a:r>
              <a:rPr lang="de-AT" sz="1800" b="1" dirty="0" err="1"/>
              <a:t>Foreign</a:t>
            </a:r>
            <a:r>
              <a:rPr lang="de-AT" sz="1800" b="1" dirty="0"/>
              <a:t> </a:t>
            </a:r>
            <a:r>
              <a:rPr lang="de-AT" sz="1800" b="1" dirty="0" err="1"/>
              <a:t>language</a:t>
            </a:r>
            <a:r>
              <a:rPr lang="de-AT" sz="1800" b="1" dirty="0"/>
              <a:t> </a:t>
            </a:r>
            <a:r>
              <a:rPr lang="de-AT" sz="1800" b="1" dirty="0" err="1"/>
              <a:t>imports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19</a:t>
            </a:fld>
            <a:endParaRPr lang="de-DE"/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83DAA42-A321-4A58-BA4F-5769236FF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2" y="980728"/>
            <a:ext cx="8415437" cy="5031452"/>
          </a:xfrm>
          <a:prstGeom prst="rect">
            <a:avLst/>
          </a:prstGeom>
        </p:spPr>
      </p:pic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E076D73E-8D68-466E-8BAF-15F0DE9E2E8B}"/>
              </a:ext>
            </a:extLst>
          </p:cNvPr>
          <p:cNvSpPr/>
          <p:nvPr/>
        </p:nvSpPr>
        <p:spPr>
          <a:xfrm>
            <a:off x="3779912" y="1196752"/>
            <a:ext cx="288032" cy="792088"/>
          </a:xfrm>
          <a:prstGeom prst="downArrow">
            <a:avLst/>
          </a:prstGeom>
          <a:noFill/>
          <a:ln>
            <a:solidFill>
              <a:srgbClr val="FB7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5857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64F8D13-21B2-442D-8C11-6AC823C5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Reading </a:t>
            </a:r>
            <a:r>
              <a:rPr lang="de-AT" dirty="0" err="1"/>
              <a:t>changes</a:t>
            </a:r>
            <a:r>
              <a:rPr lang="de-AT" dirty="0"/>
              <a:t> </a:t>
            </a:r>
            <a:br>
              <a:rPr lang="de-AT" dirty="0"/>
            </a:br>
            <a:r>
              <a:rPr lang="de-AT" dirty="0"/>
              <a:t>&gt; and so </a:t>
            </a:r>
            <a:r>
              <a:rPr lang="de-AT" dirty="0" err="1"/>
              <a:t>does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audiece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95AC73-4151-4A14-A90A-7FB5E85B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5457C9-A91B-4259-9428-F083A9D9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2018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3F9490-9BCA-4505-A496-48AED8F13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2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7C4966-D98D-4E5B-88C1-B238A6D85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5" y="849382"/>
            <a:ext cx="1296144" cy="17875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3383A32-6D60-4DE8-92AE-4E9B69B26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5582996" cy="43256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9000486-803C-46DC-A860-CFA80FC10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0" y="3779004"/>
            <a:ext cx="2850538" cy="246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EBE1BD0-6B57-452B-A840-2A7EC89B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92" y="4222387"/>
            <a:ext cx="2713476" cy="706090"/>
          </a:xfrm>
        </p:spPr>
        <p:txBody>
          <a:bodyPr/>
          <a:lstStyle/>
          <a:p>
            <a:pPr algn="l"/>
            <a:r>
              <a:rPr lang="de-AT" sz="1800" b="1" dirty="0"/>
              <a:t>www.global-ebook.com</a:t>
            </a:r>
            <a:endParaRPr lang="de-AT" sz="1600" b="1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BE85C06-E424-4C00-A924-7F661110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0A69ECF-E02A-4D2A-AD6F-B40108A1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80200-803C-49AE-B12F-287A19FE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20</a:t>
            </a:fld>
            <a:endParaRPr lang="de-DE"/>
          </a:p>
        </p:txBody>
      </p:sp>
      <p:pic>
        <p:nvPicPr>
          <p:cNvPr id="3" name="Grafik 2" descr="Ein Bild, das Text, Visitenkarte enthält.&#10;&#10;Automatisch generierte Beschreibung">
            <a:extLst>
              <a:ext uri="{FF2B5EF4-FFF2-40B4-BE49-F238E27FC236}">
                <a16:creationId xmlns:a16="http://schemas.microsoft.com/office/drawing/2014/main" id="{F0A66A44-2A16-4A6C-A4C4-E56857A43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319" y="274638"/>
            <a:ext cx="4426481" cy="3667655"/>
          </a:xfrm>
          <a:prstGeom prst="rect">
            <a:avLst/>
          </a:prstGeom>
        </p:spPr>
      </p:pic>
      <p:pic>
        <p:nvPicPr>
          <p:cNvPr id="9" name="Grafik 8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5906165F-59EA-4347-B69F-BB1ED94C5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92" y="980728"/>
            <a:ext cx="2713476" cy="2697163"/>
          </a:xfrm>
          <a:prstGeom prst="rect">
            <a:avLst/>
          </a:prstGeom>
        </p:spPr>
      </p:pic>
      <p:pic>
        <p:nvPicPr>
          <p:cNvPr id="10" name="Grafik 9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EF0F3B98-E02C-478D-A589-E77A6D83DE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38267"/>
            <a:ext cx="1819656" cy="336804"/>
          </a:xfrm>
          <a:prstGeom prst="rect">
            <a:avLst/>
          </a:prstGeom>
        </p:spPr>
      </p:pic>
      <p:pic>
        <p:nvPicPr>
          <p:cNvPr id="11" name="Grafik 10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970E1FC8-7E53-4BFB-8B70-F39F0EB2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62" y="5278732"/>
            <a:ext cx="1446276" cy="370332"/>
          </a:xfrm>
          <a:prstGeom prst="rect">
            <a:avLst/>
          </a:prstGeom>
        </p:spPr>
      </p:pic>
      <p:pic>
        <p:nvPicPr>
          <p:cNvPr id="12" name="Grafik 11" descr="Ein Bild, das ClipArt enthält.&#10;&#10;Automatisch generierte Beschreibung">
            <a:extLst>
              <a:ext uri="{FF2B5EF4-FFF2-40B4-BE49-F238E27FC236}">
                <a16:creationId xmlns:a16="http://schemas.microsoft.com/office/drawing/2014/main" id="{8AD7C384-B4B9-4D43-B22A-1BDB266174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14" y="5238037"/>
            <a:ext cx="1888236" cy="43129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2D7DC1B-7BD7-46FC-BA07-EB5E97D2D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50" y="5085184"/>
            <a:ext cx="1109472" cy="7574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0FEC9EF2-628E-4F2B-9ABB-49E925BDB19D}"/>
              </a:ext>
            </a:extLst>
          </p:cNvPr>
          <p:cNvSpPr txBox="1"/>
          <p:nvPr/>
        </p:nvSpPr>
        <p:spPr>
          <a:xfrm>
            <a:off x="448009" y="5238267"/>
            <a:ext cx="142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Sponsored</a:t>
            </a:r>
            <a:r>
              <a:rPr lang="de-AT" sz="1600" dirty="0"/>
              <a:t> </a:t>
            </a:r>
            <a:r>
              <a:rPr lang="de-AT" sz="1600" dirty="0" err="1"/>
              <a:t>by</a:t>
            </a:r>
            <a:endParaRPr lang="de-AT" sz="1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426165-0D94-4939-ABB1-7F8F1FEB5E55}"/>
              </a:ext>
            </a:extLst>
          </p:cNvPr>
          <p:cNvSpPr txBox="1"/>
          <p:nvPr/>
        </p:nvSpPr>
        <p:spPr>
          <a:xfrm>
            <a:off x="457200" y="5874453"/>
            <a:ext cx="505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Data also </a:t>
            </a:r>
            <a:r>
              <a:rPr lang="de-AT" dirty="0" err="1"/>
              <a:t>provided</a:t>
            </a:r>
            <a:r>
              <a:rPr lang="de-AT" dirty="0"/>
              <a:t>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b="1" dirty="0"/>
              <a:t>CB, </a:t>
            </a:r>
            <a:r>
              <a:rPr lang="de-AT" b="1" dirty="0" err="1"/>
              <a:t>edigita</a:t>
            </a:r>
            <a:r>
              <a:rPr lang="de-AT" b="1" dirty="0"/>
              <a:t>, Ingram, </a:t>
            </a:r>
            <a:r>
              <a:rPr lang="de-AT" b="1" dirty="0" err="1"/>
              <a:t>Readbox</a:t>
            </a:r>
            <a:r>
              <a:rPr lang="de-A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2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w\Pictures\Icons\Lesen\Leasen-Reading_Auswahl\Lasse-reading_Kopenhagen 2014_pra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29" y="2839585"/>
            <a:ext cx="5045473" cy="400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1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reader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by</a:t>
            </a:r>
            <a:r>
              <a:rPr lang="de-DE" dirty="0"/>
              <a:t> ruediger (at) wischenbart.com 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3</a:t>
            </a:fld>
            <a:endParaRPr lang="de-DE" dirty="0"/>
          </a:p>
        </p:txBody>
      </p:sp>
      <p:pic>
        <p:nvPicPr>
          <p:cNvPr id="1028" name="Picture 4" descr="C:\Users\rw\Pictures\Icons\Lesen\Leasen-Reading_Auswahl\BEA_BookCon_fan_Readers_2014_01_pra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" y="1124744"/>
            <a:ext cx="4824859" cy="416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gende mit Linie 2 7"/>
          <p:cNvSpPr/>
          <p:nvPr/>
        </p:nvSpPr>
        <p:spPr>
          <a:xfrm>
            <a:off x="7092280" y="1196752"/>
            <a:ext cx="1728192" cy="1512168"/>
          </a:xfrm>
          <a:prstGeom prst="borderCallout2">
            <a:avLst>
              <a:gd name="adj1" fmla="val 81218"/>
              <a:gd name="adj2" fmla="val -6584"/>
              <a:gd name="adj3" fmla="val 91213"/>
              <a:gd name="adj4" fmla="val -17979"/>
              <a:gd name="adj5" fmla="val 195458"/>
              <a:gd name="adj6" fmla="val 3116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2"/>
                </a:solidFill>
              </a:rPr>
              <a:t>Alone</a:t>
            </a:r>
            <a:r>
              <a:rPr lang="de-DE" sz="2000" dirty="0">
                <a:solidFill>
                  <a:schemeClr val="tx2"/>
                </a:solidFill>
              </a:rPr>
              <a:t> &amp; </a:t>
            </a:r>
            <a:r>
              <a:rPr lang="de-DE" sz="2000" dirty="0" err="1">
                <a:solidFill>
                  <a:schemeClr val="tx2"/>
                </a:solidFill>
              </a:rPr>
              <a:t>immersed</a:t>
            </a:r>
            <a:endParaRPr lang="de-DE" sz="2000" dirty="0">
              <a:solidFill>
                <a:schemeClr val="tx2"/>
              </a:solidFill>
            </a:endParaRPr>
          </a:p>
        </p:txBody>
      </p:sp>
      <p:sp>
        <p:nvSpPr>
          <p:cNvPr id="13" name="Legende mit Linie 2 12"/>
          <p:cNvSpPr/>
          <p:nvPr/>
        </p:nvSpPr>
        <p:spPr>
          <a:xfrm>
            <a:off x="4932040" y="1200754"/>
            <a:ext cx="1800200" cy="1512168"/>
          </a:xfrm>
          <a:prstGeom prst="borderCallout2">
            <a:avLst>
              <a:gd name="adj1" fmla="val 60728"/>
              <a:gd name="adj2" fmla="val -3523"/>
              <a:gd name="adj3" fmla="val 66725"/>
              <a:gd name="adj4" fmla="val -27162"/>
              <a:gd name="adj5" fmla="val 108502"/>
              <a:gd name="adj6" fmla="val -5716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2"/>
                </a:solidFill>
              </a:rPr>
              <a:t>Together</a:t>
            </a:r>
            <a:r>
              <a:rPr lang="de-DE" sz="2000" dirty="0">
                <a:solidFill>
                  <a:schemeClr val="tx2"/>
                </a:solidFill>
              </a:rPr>
              <a:t> &amp; in </a:t>
            </a:r>
            <a:r>
              <a:rPr lang="de-DE" sz="2000" dirty="0" err="1">
                <a:solidFill>
                  <a:schemeClr val="tx2"/>
                </a:solidFill>
              </a:rPr>
              <a:t>communication</a:t>
            </a:r>
            <a:endParaRPr lang="de-DE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1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FC4E108-8B70-40A4-AACF-B9CFA926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eco</a:t>
            </a:r>
            <a:r>
              <a:rPr lang="de-AT" dirty="0"/>
              <a:t>-system </a:t>
            </a:r>
            <a:r>
              <a:rPr lang="de-AT" dirty="0" err="1"/>
              <a:t>of</a:t>
            </a:r>
            <a:r>
              <a:rPr lang="de-AT" dirty="0"/>
              <a:t> Amazon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DBE2CB-ABB4-4460-B87E-028B056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F50FE6-FB78-4509-B179-3F636B6F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2018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B568EE3-2997-4557-8878-9369BA07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0B9BC1-78EE-4210-B44C-3B19A9384714}" type="slidenum">
              <a:rPr lang="de-DE" smtClean="0"/>
              <a:t>4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31E984D-D544-4E57-B565-881F553CF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04" y="2016224"/>
            <a:ext cx="2571750" cy="3429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3ADE44A-9314-4375-BF16-2075AA06EE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87" y="2016224"/>
            <a:ext cx="2571750" cy="3429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9B54FA0-CEAC-4BA9-8D72-4771F4AB4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714" y="2016224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F3422-C3E0-40BF-B78E-8DE78F2B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universes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‚</a:t>
            </a:r>
            <a:r>
              <a:rPr lang="de-AT" dirty="0" err="1"/>
              <a:t>platforms</a:t>
            </a:r>
            <a:r>
              <a:rPr lang="de-AT" dirty="0"/>
              <a:t>‘</a:t>
            </a:r>
            <a:br>
              <a:rPr lang="de-AT" dirty="0"/>
            </a:br>
            <a:r>
              <a:rPr lang="de-AT" dirty="0"/>
              <a:t>e.g. </a:t>
            </a:r>
            <a:r>
              <a:rPr lang="de-AT" dirty="0" err="1"/>
              <a:t>WattPad</a:t>
            </a:r>
            <a:r>
              <a:rPr lang="de-AT" dirty="0"/>
              <a:t> (Studios)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78562D-24BD-4C3A-AF92-CE71C8D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286-FAE0-41CD-B550-BCFA85525C61}" type="datetime1">
              <a:rPr lang="de-DE" smtClean="0"/>
              <a:t>23.06.2019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E38F75-D6DF-4E98-B7BF-FC02AB04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2018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BFB575-131A-4DDD-A480-AA278EE3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D7DC75-2278-4666-965F-316CEB42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5" y="2716716"/>
            <a:ext cx="2420001" cy="32266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58B768-519D-4DE8-94C6-43E79AE4E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54" y="2716716"/>
            <a:ext cx="2420001" cy="32266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05E7A5-9257-4569-959D-7DC9EC040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23" y="2722612"/>
            <a:ext cx="2420001" cy="3226668"/>
          </a:xfrm>
          <a:prstGeom prst="rect">
            <a:avLst/>
          </a:prstGeom>
        </p:spPr>
      </p:pic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FD4DD3F2-8C02-498F-9F18-9B91A1999D0E}"/>
              </a:ext>
            </a:extLst>
          </p:cNvPr>
          <p:cNvSpPr/>
          <p:nvPr/>
        </p:nvSpPr>
        <p:spPr>
          <a:xfrm>
            <a:off x="1547664" y="1556792"/>
            <a:ext cx="1224136" cy="936104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ysClr val="windowText" lastClr="000000"/>
                </a:solidFill>
              </a:rPr>
              <a:t>60 m </a:t>
            </a:r>
            <a:r>
              <a:rPr lang="de-AT" dirty="0" err="1">
                <a:solidFill>
                  <a:sysClr val="windowText" lastClr="000000"/>
                </a:solidFill>
              </a:rPr>
              <a:t>monthly</a:t>
            </a:r>
            <a:r>
              <a:rPr lang="de-AT" dirty="0">
                <a:solidFill>
                  <a:sysClr val="windowText" lastClr="000000"/>
                </a:solidFill>
              </a:rPr>
              <a:t> </a:t>
            </a:r>
            <a:r>
              <a:rPr lang="de-AT" dirty="0" err="1">
                <a:solidFill>
                  <a:sysClr val="windowText" lastClr="000000"/>
                </a:solidFill>
              </a:rPr>
              <a:t>users</a:t>
            </a:r>
            <a:r>
              <a:rPr lang="de-AT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F1FD93AC-635F-4A39-AC6D-4373E90094E2}"/>
              </a:ext>
            </a:extLst>
          </p:cNvPr>
          <p:cNvSpPr/>
          <p:nvPr/>
        </p:nvSpPr>
        <p:spPr>
          <a:xfrm>
            <a:off x="4139952" y="1599125"/>
            <a:ext cx="1224136" cy="936104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ysClr val="windowText" lastClr="000000"/>
                </a:solidFill>
              </a:rPr>
              <a:t>Authors</a:t>
            </a:r>
            <a:r>
              <a:rPr lang="de-AT" dirty="0">
                <a:solidFill>
                  <a:sysClr val="windowText" lastClr="000000"/>
                </a:solidFill>
              </a:rPr>
              <a:t> &gt; </a:t>
            </a:r>
            <a:r>
              <a:rPr lang="de-AT" dirty="0" err="1">
                <a:solidFill>
                  <a:sysClr val="windowText" lastClr="000000"/>
                </a:solidFill>
              </a:rPr>
              <a:t>writers</a:t>
            </a:r>
            <a:r>
              <a:rPr lang="de-AT" dirty="0">
                <a:solidFill>
                  <a:sysClr val="windowText" lastClr="000000"/>
                </a:solidFill>
              </a:rPr>
              <a:t> &gt;</a:t>
            </a:r>
          </a:p>
          <a:p>
            <a:pPr algn="ctr"/>
            <a:r>
              <a:rPr lang="de-AT" dirty="0">
                <a:solidFill>
                  <a:sysClr val="windowText" lastClr="000000"/>
                </a:solidFill>
              </a:rPr>
              <a:t>Any </a:t>
            </a:r>
            <a:r>
              <a:rPr lang="de-AT" dirty="0" err="1">
                <a:solidFill>
                  <a:sysClr val="windowText" lastClr="000000"/>
                </a:solidFill>
              </a:rPr>
              <a:t>media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F3802EDD-D0B1-408C-90BE-86403D99CE67}"/>
              </a:ext>
            </a:extLst>
          </p:cNvPr>
          <p:cNvSpPr/>
          <p:nvPr/>
        </p:nvSpPr>
        <p:spPr>
          <a:xfrm>
            <a:off x="6732240" y="1556792"/>
            <a:ext cx="1368152" cy="936104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ysClr val="windowText" lastClr="000000"/>
                </a:solidFill>
              </a:rPr>
              <a:t>Driven </a:t>
            </a:r>
            <a:r>
              <a:rPr lang="de-AT" dirty="0" err="1">
                <a:solidFill>
                  <a:sysClr val="windowText" lastClr="000000"/>
                </a:solidFill>
              </a:rPr>
              <a:t>by</a:t>
            </a:r>
            <a:r>
              <a:rPr lang="de-AT" dirty="0">
                <a:solidFill>
                  <a:sysClr val="windowText" lastClr="000000"/>
                </a:solidFill>
              </a:rPr>
              <a:t> </a:t>
            </a:r>
            <a:r>
              <a:rPr lang="de-AT" dirty="0" err="1">
                <a:solidFill>
                  <a:sysClr val="windowText" lastClr="000000"/>
                </a:solidFill>
              </a:rPr>
              <a:t>audiences</a:t>
            </a:r>
            <a:r>
              <a:rPr lang="de-AT" dirty="0">
                <a:solidFill>
                  <a:sysClr val="windowText" lastClr="000000"/>
                </a:solidFill>
              </a:rPr>
              <a:t> </a:t>
            </a:r>
            <a:br>
              <a:rPr lang="de-AT" dirty="0">
                <a:solidFill>
                  <a:sysClr val="windowText" lastClr="000000"/>
                </a:solidFill>
              </a:rPr>
            </a:br>
            <a:r>
              <a:rPr lang="de-AT" dirty="0">
                <a:solidFill>
                  <a:sysClr val="windowText" lastClr="000000"/>
                </a:solidFill>
              </a:rPr>
              <a:t>(e.g. LGBT+)</a:t>
            </a:r>
          </a:p>
        </p:txBody>
      </p:sp>
    </p:spTree>
    <p:extLst>
      <p:ext uri="{BB962C8B-B14F-4D97-AF65-F5344CB8AC3E}">
        <p14:creationId xmlns:p14="http://schemas.microsoft.com/office/powerpoint/2010/main" val="198281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F3422-C3E0-40BF-B78E-8DE78F2BA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universes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‚</a:t>
            </a:r>
            <a:r>
              <a:rPr lang="de-AT" dirty="0" err="1"/>
              <a:t>platforms</a:t>
            </a:r>
            <a:r>
              <a:rPr lang="de-AT" dirty="0"/>
              <a:t>‘</a:t>
            </a:r>
            <a:br>
              <a:rPr lang="de-AT" dirty="0"/>
            </a:br>
            <a:r>
              <a:rPr lang="de-AT" dirty="0"/>
              <a:t>e.g. </a:t>
            </a:r>
            <a:r>
              <a:rPr lang="de-AT" dirty="0" err="1"/>
              <a:t>WattPad</a:t>
            </a:r>
            <a:r>
              <a:rPr lang="de-AT" dirty="0"/>
              <a:t> (Studios)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78562D-24BD-4C3A-AF92-CE71C8DA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E286-FAE0-41CD-B550-BCFA85525C61}" type="datetime1">
              <a:rPr lang="de-DE" smtClean="0"/>
              <a:t>23.06.2019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E38F75-D6DF-4E98-B7BF-FC02AB046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2018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4BFB575-131A-4DDD-A480-AA278EE3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D7DC75-2278-4666-965F-316CEB42F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5" y="2716716"/>
            <a:ext cx="2420001" cy="32266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58B768-519D-4DE8-94C6-43E79AE4E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54" y="2716716"/>
            <a:ext cx="2420001" cy="322666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605E7A5-9257-4569-959D-7DC9EC040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23" y="2722612"/>
            <a:ext cx="2420001" cy="3226668"/>
          </a:xfrm>
          <a:prstGeom prst="rect">
            <a:avLst/>
          </a:prstGeom>
        </p:spPr>
      </p:pic>
      <p:sp>
        <p:nvSpPr>
          <p:cNvPr id="13" name="Legende: Linie 12">
            <a:extLst>
              <a:ext uri="{FF2B5EF4-FFF2-40B4-BE49-F238E27FC236}">
                <a16:creationId xmlns:a16="http://schemas.microsoft.com/office/drawing/2014/main" id="{F1FD93AC-635F-4A39-AC6D-4373E90094E2}"/>
              </a:ext>
            </a:extLst>
          </p:cNvPr>
          <p:cNvSpPr/>
          <p:nvPr/>
        </p:nvSpPr>
        <p:spPr>
          <a:xfrm>
            <a:off x="4139952" y="1599125"/>
            <a:ext cx="1224136" cy="936104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ysClr val="windowText" lastClr="000000"/>
                </a:solidFill>
              </a:rPr>
              <a:t>Authors</a:t>
            </a:r>
            <a:r>
              <a:rPr lang="de-AT" dirty="0">
                <a:solidFill>
                  <a:sysClr val="windowText" lastClr="000000"/>
                </a:solidFill>
              </a:rPr>
              <a:t> &gt; </a:t>
            </a:r>
            <a:r>
              <a:rPr lang="de-AT" dirty="0" err="1">
                <a:solidFill>
                  <a:sysClr val="windowText" lastClr="000000"/>
                </a:solidFill>
              </a:rPr>
              <a:t>writers</a:t>
            </a:r>
            <a:r>
              <a:rPr lang="de-AT" dirty="0">
                <a:solidFill>
                  <a:sysClr val="windowText" lastClr="000000"/>
                </a:solidFill>
              </a:rPr>
              <a:t> &gt;</a:t>
            </a:r>
          </a:p>
          <a:p>
            <a:pPr algn="ctr"/>
            <a:r>
              <a:rPr lang="de-AT" dirty="0">
                <a:solidFill>
                  <a:sysClr val="windowText" lastClr="000000"/>
                </a:solidFill>
              </a:rPr>
              <a:t>Any </a:t>
            </a:r>
            <a:r>
              <a:rPr lang="de-AT" dirty="0" err="1">
                <a:solidFill>
                  <a:sysClr val="windowText" lastClr="000000"/>
                </a:solidFill>
              </a:rPr>
              <a:t>media</a:t>
            </a:r>
            <a:endParaRPr lang="de-AT" dirty="0">
              <a:solidFill>
                <a:sysClr val="windowText" lastClr="000000"/>
              </a:solidFill>
            </a:endParaRPr>
          </a:p>
        </p:txBody>
      </p:sp>
      <p:pic>
        <p:nvPicPr>
          <p:cNvPr id="17" name="Grafik 16" descr="&quot;...global multiplatform entertainment company for original stories...&quot;">
            <a:extLst>
              <a:ext uri="{FF2B5EF4-FFF2-40B4-BE49-F238E27FC236}">
                <a16:creationId xmlns:a16="http://schemas.microsoft.com/office/drawing/2014/main" id="{0DE889FA-24D2-4531-B69B-E9ACCDD4E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528" y="-387424"/>
            <a:ext cx="9289032" cy="7511574"/>
          </a:xfrm>
          <a:prstGeom prst="rect">
            <a:avLst/>
          </a:prstGeom>
        </p:spPr>
      </p:pic>
      <p:sp>
        <p:nvSpPr>
          <p:cNvPr id="6" name="Denkblase: wolkenförmig 5">
            <a:extLst>
              <a:ext uri="{FF2B5EF4-FFF2-40B4-BE49-F238E27FC236}">
                <a16:creationId xmlns:a16="http://schemas.microsoft.com/office/drawing/2014/main" id="{259BD263-E977-4D5C-BAF5-4B66B96A99C9}"/>
              </a:ext>
            </a:extLst>
          </p:cNvPr>
          <p:cNvSpPr/>
          <p:nvPr/>
        </p:nvSpPr>
        <p:spPr>
          <a:xfrm>
            <a:off x="6729680" y="520297"/>
            <a:ext cx="2594847" cy="2947466"/>
          </a:xfrm>
          <a:prstGeom prst="cloudCallout">
            <a:avLst>
              <a:gd name="adj1" fmla="val -97396"/>
              <a:gd name="adj2" fmla="val 126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"...global multiplatform entertainment company </a:t>
            </a:r>
            <a:br>
              <a:rPr lang="en-US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 original stories..."</a:t>
            </a:r>
            <a:endParaRPr lang="de-A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C60B7-7B56-439B-867A-A529A388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JK Rowling </a:t>
            </a:r>
            <a:r>
              <a:rPr lang="de-AT" dirty="0" err="1"/>
              <a:t>as</a:t>
            </a:r>
            <a:r>
              <a:rPr lang="de-AT" dirty="0"/>
              <a:t> a </a:t>
            </a:r>
            <a:r>
              <a:rPr lang="de-AT" dirty="0" err="1"/>
              <a:t>strategic</a:t>
            </a:r>
            <a:r>
              <a:rPr lang="de-AT" dirty="0"/>
              <a:t> </a:t>
            </a:r>
            <a:r>
              <a:rPr lang="de-AT" dirty="0" err="1"/>
              <a:t>principle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84AC2E-C091-48E2-808E-5CBCC8346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543" y="3585247"/>
            <a:ext cx="4038600" cy="2742413"/>
          </a:xfrm>
        </p:spPr>
        <p:txBody>
          <a:bodyPr>
            <a:normAutofit fontScale="92500"/>
          </a:bodyPr>
          <a:lstStyle/>
          <a:p>
            <a:r>
              <a:rPr lang="de-AT" dirty="0" err="1"/>
              <a:t>Pottermore</a:t>
            </a:r>
            <a:r>
              <a:rPr lang="de-AT" dirty="0"/>
              <a:t> &gt;&gt; </a:t>
            </a:r>
            <a:br>
              <a:rPr lang="de-AT" dirty="0"/>
            </a:br>
            <a:r>
              <a:rPr lang="de-AT" dirty="0"/>
              <a:t>The </a:t>
            </a:r>
            <a:r>
              <a:rPr lang="de-AT" dirty="0" err="1"/>
              <a:t>industrialization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 </a:t>
            </a:r>
            <a:r>
              <a:rPr lang="de-AT" dirty="0" err="1"/>
              <a:t>character</a:t>
            </a:r>
            <a:r>
              <a:rPr lang="de-AT" dirty="0"/>
              <a:t> </a:t>
            </a:r>
            <a:r>
              <a:rPr lang="de-AT" dirty="0" err="1"/>
              <a:t>brand</a:t>
            </a:r>
            <a:r>
              <a:rPr lang="de-AT" dirty="0"/>
              <a:t> </a:t>
            </a:r>
            <a:r>
              <a:rPr lang="de-AT" dirty="0" err="1"/>
              <a:t>across</a:t>
            </a:r>
            <a:r>
              <a:rPr lang="de-AT" dirty="0"/>
              <a:t> all </a:t>
            </a:r>
            <a:r>
              <a:rPr lang="de-AT" dirty="0" err="1"/>
              <a:t>media</a:t>
            </a:r>
            <a:r>
              <a:rPr lang="de-AT" dirty="0"/>
              <a:t> and </a:t>
            </a:r>
            <a:r>
              <a:rPr lang="de-AT" dirty="0" err="1"/>
              <a:t>formats</a:t>
            </a:r>
            <a:r>
              <a:rPr lang="de-AT" dirty="0"/>
              <a:t>, like Walt Disney in </a:t>
            </a:r>
            <a:r>
              <a:rPr lang="de-AT" dirty="0" err="1"/>
              <a:t>the</a:t>
            </a:r>
            <a:r>
              <a:rPr lang="de-AT" dirty="0"/>
              <a:t> 1920s &amp; 1930s.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9D85DE0-A982-46CE-919E-3BE2D6204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3585248"/>
            <a:ext cx="4038600" cy="27424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AT" dirty="0" err="1"/>
              <a:t>Standardized</a:t>
            </a:r>
            <a:r>
              <a:rPr lang="de-AT" dirty="0"/>
              <a:t> </a:t>
            </a:r>
            <a:r>
              <a:rPr lang="de-AT" dirty="0" err="1"/>
              <a:t>globalization</a:t>
            </a:r>
            <a:endParaRPr lang="de-AT" dirty="0"/>
          </a:p>
          <a:p>
            <a:pPr marL="0" indent="0">
              <a:buNone/>
            </a:pPr>
            <a:r>
              <a:rPr lang="de-AT" dirty="0"/>
              <a:t>Innovative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/>
              <a:t>technologies</a:t>
            </a:r>
            <a:r>
              <a:rPr lang="de-AT" dirty="0"/>
              <a:t> </a:t>
            </a:r>
          </a:p>
          <a:p>
            <a:pPr marL="0" indent="0">
              <a:buNone/>
            </a:pPr>
            <a:r>
              <a:rPr lang="de-AT" dirty="0" err="1"/>
              <a:t>Commodization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an </a:t>
            </a:r>
            <a:r>
              <a:rPr lang="de-AT" dirty="0" err="1"/>
              <a:t>author</a:t>
            </a:r>
            <a:r>
              <a:rPr lang="de-AT" dirty="0"/>
              <a:t> &amp; </a:t>
            </a:r>
            <a:r>
              <a:rPr lang="de-AT" dirty="0" err="1"/>
              <a:t>story</a:t>
            </a:r>
            <a:r>
              <a:rPr lang="de-AT" dirty="0"/>
              <a:t> </a:t>
            </a:r>
            <a:r>
              <a:rPr lang="de-AT" dirty="0" err="1"/>
              <a:t>telling</a:t>
            </a:r>
            <a:r>
              <a:rPr lang="de-AT" dirty="0"/>
              <a:t> </a:t>
            </a:r>
            <a:r>
              <a:rPr lang="de-AT" dirty="0" err="1"/>
              <a:t>brand</a:t>
            </a:r>
            <a:r>
              <a:rPr lang="de-AT" dirty="0"/>
              <a:t>)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75B981-5D84-4819-A8AF-767FA8D2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5C66D-05A4-400A-B712-33AA15A701D4}" type="datetime1">
              <a:rPr lang="de-DE" smtClean="0"/>
              <a:t>23.06.2019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C4A1F-9591-43E4-83A6-05EB38248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2018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A924A2-59E5-4753-A6A9-A6BAE79E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B547E2-DEF3-408E-A8CE-0CF21B8AB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258218"/>
            <a:ext cx="9134475" cy="22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CC9F679-52AC-4C39-8553-354C4F00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Amazon Top 25</a:t>
            </a:r>
            <a:br>
              <a:rPr lang="de-AT" sz="2400" dirty="0"/>
            </a:br>
            <a:r>
              <a:rPr lang="de-AT" sz="2400" dirty="0"/>
              <a:t>Selected </a:t>
            </a:r>
            <a:r>
              <a:rPr lang="de-AT" sz="2400" dirty="0" err="1"/>
              <a:t>genres</a:t>
            </a:r>
            <a:r>
              <a:rPr lang="de-AT" sz="2400" dirty="0"/>
              <a:t> &amp; </a:t>
            </a:r>
            <a:r>
              <a:rPr lang="de-AT" sz="2400" dirty="0" err="1"/>
              <a:t>formats</a:t>
            </a:r>
            <a:r>
              <a:rPr lang="de-AT" sz="2400" dirty="0"/>
              <a:t> </a:t>
            </a:r>
            <a:r>
              <a:rPr lang="de-AT" sz="2400" dirty="0" err="1"/>
              <a:t>aggregated</a:t>
            </a:r>
            <a:r>
              <a:rPr lang="de-AT" sz="2400" dirty="0"/>
              <a:t> (</a:t>
            </a:r>
            <a:r>
              <a:rPr lang="de-AT" sz="1600" dirty="0"/>
              <a:t>June 13, 2019</a:t>
            </a:r>
            <a:r>
              <a:rPr lang="de-AT" sz="2400" dirty="0"/>
              <a:t>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29F603E-0456-41F9-A536-0A4DBA792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4C2BC-306A-45B9-A0F6-CF93F039DA60}" type="datetime1">
              <a:rPr lang="de-DE" smtClean="0"/>
              <a:t>23.06.2019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D96031-6DB5-407D-9E2C-8E2A9406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by ruediger (at) wischenbart.com 2019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5CB40-E628-4ADF-9DC0-DB746287F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B9BC1-78EE-4210-B44C-3B19A9384714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E971154-D9EC-43B9-AA47-D832C0BFC4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70105"/>
              </p:ext>
            </p:extLst>
          </p:nvPr>
        </p:nvGraphicFramePr>
        <p:xfrm>
          <a:off x="755650" y="1412875"/>
          <a:ext cx="7345363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6058023" imgH="4581361" progId="Excel.Sheet.12">
                  <p:embed/>
                </p:oleObj>
              </mc:Choice>
              <mc:Fallback>
                <p:oleObj name="Worksheet" r:id="rId3" imgW="6058023" imgH="45813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650" y="1412875"/>
                        <a:ext cx="7345363" cy="497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lipse 9">
            <a:extLst>
              <a:ext uri="{FF2B5EF4-FFF2-40B4-BE49-F238E27FC236}">
                <a16:creationId xmlns:a16="http://schemas.microsoft.com/office/drawing/2014/main" id="{FF93BF1F-1E95-4F15-AA24-FE5F14A54D2A}"/>
              </a:ext>
            </a:extLst>
          </p:cNvPr>
          <p:cNvSpPr/>
          <p:nvPr/>
        </p:nvSpPr>
        <p:spPr>
          <a:xfrm>
            <a:off x="1403648" y="2348880"/>
            <a:ext cx="17205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ADA59F9-E569-476E-B449-78D3DCF7175A}"/>
              </a:ext>
            </a:extLst>
          </p:cNvPr>
          <p:cNvSpPr/>
          <p:nvPr/>
        </p:nvSpPr>
        <p:spPr>
          <a:xfrm>
            <a:off x="1403648" y="4272980"/>
            <a:ext cx="17205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3CDACB-F429-4D1A-8718-5A1150067F56}"/>
              </a:ext>
            </a:extLst>
          </p:cNvPr>
          <p:cNvSpPr/>
          <p:nvPr/>
        </p:nvSpPr>
        <p:spPr>
          <a:xfrm>
            <a:off x="7092280" y="2003040"/>
            <a:ext cx="1296144" cy="921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2AE43150-0EE4-4A9C-A005-FF6791148300}"/>
              </a:ext>
            </a:extLst>
          </p:cNvPr>
          <p:cNvSpPr/>
          <p:nvPr/>
        </p:nvSpPr>
        <p:spPr>
          <a:xfrm>
            <a:off x="7104553" y="4142497"/>
            <a:ext cx="1296144" cy="706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95D7B11D-0F57-4D28-9878-8C496C709FE3}"/>
              </a:ext>
            </a:extLst>
          </p:cNvPr>
          <p:cNvSpPr/>
          <p:nvPr/>
        </p:nvSpPr>
        <p:spPr>
          <a:xfrm>
            <a:off x="7102624" y="5430237"/>
            <a:ext cx="1296144" cy="9219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6E5DBA9-B542-4321-A3D1-68454A66596F}"/>
              </a:ext>
            </a:extLst>
          </p:cNvPr>
          <p:cNvSpPr/>
          <p:nvPr/>
        </p:nvSpPr>
        <p:spPr>
          <a:xfrm>
            <a:off x="3635896" y="3657274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4D7F02A-FC24-4668-87C4-7EBC7E23573B}"/>
              </a:ext>
            </a:extLst>
          </p:cNvPr>
          <p:cNvSpPr/>
          <p:nvPr/>
        </p:nvSpPr>
        <p:spPr>
          <a:xfrm>
            <a:off x="3668390" y="230773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843FC35-4927-4456-96BF-5B91258DE4D4}"/>
              </a:ext>
            </a:extLst>
          </p:cNvPr>
          <p:cNvSpPr/>
          <p:nvPr/>
        </p:nvSpPr>
        <p:spPr>
          <a:xfrm>
            <a:off x="3668390" y="4142497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7E6D2DB-AD47-48D7-9970-A0CC3C4AE285}"/>
              </a:ext>
            </a:extLst>
          </p:cNvPr>
          <p:cNvSpPr/>
          <p:nvPr/>
        </p:nvSpPr>
        <p:spPr>
          <a:xfrm>
            <a:off x="6372200" y="1901061"/>
            <a:ext cx="1215752" cy="10238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838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8A78465-105F-4CAD-86AB-4EF47EE44289}"/>
              </a:ext>
            </a:extLst>
          </p:cNvPr>
          <p:cNvGraphicFramePr/>
          <p:nvPr/>
        </p:nvGraphicFramePr>
        <p:xfrm>
          <a:off x="562308" y="2151325"/>
          <a:ext cx="4732596" cy="319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88677" y="1410187"/>
            <a:ext cx="6433639" cy="396478"/>
          </a:xfrm>
        </p:spPr>
        <p:txBody>
          <a:bodyPr/>
          <a:lstStyle/>
          <a:p>
            <a:r>
              <a:rPr lang="en-GB" dirty="0"/>
              <a:t>Mobile-First Online Activities</a:t>
            </a:r>
            <a:endParaRPr lang="en-US" dirty="0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4FE81069-6194-4BE0-B905-C9615226BFAE}"/>
              </a:ext>
            </a:extLst>
          </p:cNvPr>
          <p:cNvGraphicFramePr/>
          <p:nvPr/>
        </p:nvGraphicFramePr>
        <p:xfrm>
          <a:off x="4411404" y="2151325"/>
          <a:ext cx="4732596" cy="319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Shape 79">
            <a:extLst>
              <a:ext uri="{FF2B5EF4-FFF2-40B4-BE49-F238E27FC236}">
                <a16:creationId xmlns:a16="http://schemas.microsoft.com/office/drawing/2014/main" id="{A131D896-522D-4562-951D-B953BEFEC289}"/>
              </a:ext>
            </a:extLst>
          </p:cNvPr>
          <p:cNvSpPr txBox="1">
            <a:spLocks/>
          </p:cNvSpPr>
          <p:nvPr/>
        </p:nvSpPr>
        <p:spPr>
          <a:xfrm>
            <a:off x="1078945" y="3876890"/>
            <a:ext cx="605534" cy="26096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5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83645"/>
              </a:buClr>
              <a:buNone/>
              <a:defRPr sz="1800" b="0" i="0" u="none" strike="noStrike" cap="none">
                <a:solidFill>
                  <a:srgbClr val="283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5662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891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142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480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4807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4806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4804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4803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4801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en-GB" sz="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charset="0"/>
                <a:ea typeface="Arial Black" charset="0"/>
                <a:cs typeface="Arial Black" charset="0"/>
              </a:rPr>
              <a:t>72%</a:t>
            </a:r>
            <a:endParaRPr lang="en-US" sz="900" b="1" dirty="0">
              <a:solidFill>
                <a:schemeClr val="accent6">
                  <a:lumMod val="20000"/>
                  <a:lumOff val="80000"/>
                </a:schemeClr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5CB4BE-30C2-4AFD-8330-BFB3074F02F2}"/>
              </a:ext>
            </a:extLst>
          </p:cNvPr>
          <p:cNvCxnSpPr>
            <a:cxnSpLocks/>
          </p:cNvCxnSpPr>
          <p:nvPr/>
        </p:nvCxnSpPr>
        <p:spPr>
          <a:xfrm>
            <a:off x="1354191" y="3815237"/>
            <a:ext cx="28215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79">
            <a:extLst>
              <a:ext uri="{FF2B5EF4-FFF2-40B4-BE49-F238E27FC236}">
                <a16:creationId xmlns:a16="http://schemas.microsoft.com/office/drawing/2014/main" id="{11A22EED-7AE2-48B6-989D-50143E9C88E5}"/>
              </a:ext>
            </a:extLst>
          </p:cNvPr>
          <p:cNvSpPr txBox="1">
            <a:spLocks/>
          </p:cNvSpPr>
          <p:nvPr/>
        </p:nvSpPr>
        <p:spPr>
          <a:xfrm>
            <a:off x="3987864" y="2819635"/>
            <a:ext cx="605534" cy="26096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5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83645"/>
              </a:buClr>
              <a:buNone/>
              <a:defRPr sz="1800" b="0" i="0" u="none" strike="noStrike" cap="none">
                <a:solidFill>
                  <a:srgbClr val="283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5662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891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142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480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4807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4806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4804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4803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4801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en-GB" sz="900" b="1" dirty="0">
                <a:solidFill>
                  <a:schemeClr val="accent6"/>
                </a:solidFill>
                <a:latin typeface="Arial Black" charset="0"/>
                <a:ea typeface="Arial Black" charset="0"/>
                <a:cs typeface="Arial Black" charset="0"/>
              </a:rPr>
              <a:t>18%</a:t>
            </a:r>
            <a:endParaRPr lang="en-US" sz="900" b="1" dirty="0">
              <a:solidFill>
                <a:schemeClr val="accent6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E08F3CC-BA55-4DA6-89C5-FE859887E8DD}"/>
              </a:ext>
            </a:extLst>
          </p:cNvPr>
          <p:cNvCxnSpPr>
            <a:cxnSpLocks/>
          </p:cNvCxnSpPr>
          <p:nvPr/>
        </p:nvCxnSpPr>
        <p:spPr>
          <a:xfrm>
            <a:off x="3603849" y="2764005"/>
            <a:ext cx="544120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hape 79">
            <a:extLst>
              <a:ext uri="{FF2B5EF4-FFF2-40B4-BE49-F238E27FC236}">
                <a16:creationId xmlns:a16="http://schemas.microsoft.com/office/drawing/2014/main" id="{A5E29A3C-D151-4437-AE2D-BF29E110176B}"/>
              </a:ext>
            </a:extLst>
          </p:cNvPr>
          <p:cNvSpPr txBox="1">
            <a:spLocks/>
          </p:cNvSpPr>
          <p:nvPr/>
        </p:nvSpPr>
        <p:spPr>
          <a:xfrm>
            <a:off x="8149876" y="3816774"/>
            <a:ext cx="605534" cy="26096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45718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83645"/>
              </a:buClr>
              <a:buNone/>
              <a:defRPr sz="1800" b="0" i="0" u="none" strike="noStrike" cap="none">
                <a:solidFill>
                  <a:srgbClr val="2836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575" marR="0" lvl="1" indent="-156629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ct val="100891"/>
              <a:buChar char="–"/>
              <a:defRPr sz="37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23962" marR="0" lvl="2" indent="-11426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33547" marR="0" lvl="3" indent="-1480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–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131" marR="0" lvl="4" indent="-14807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»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52716" marR="0" lvl="5" indent="-14806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962301" marR="0" lvl="6" indent="-14804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1886" marR="0" lvl="7" indent="-14803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181470" marR="0" lvl="8" indent="-14801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ct val="98777"/>
              <a:buChar char="•"/>
              <a:defRPr sz="26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SzPct val="25000"/>
            </a:pPr>
            <a:r>
              <a:rPr lang="en-GB" sz="900" b="1" dirty="0">
                <a:solidFill>
                  <a:schemeClr val="accent1"/>
                </a:solidFill>
                <a:latin typeface="Arial Black" charset="0"/>
                <a:ea typeface="Arial Black" charset="0"/>
                <a:cs typeface="Arial Black" charset="0"/>
              </a:rPr>
              <a:t>100%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E20C168-2C97-4D08-BCDA-021E95ABCE51}"/>
              </a:ext>
            </a:extLst>
          </p:cNvPr>
          <p:cNvCxnSpPr>
            <a:cxnSpLocks/>
          </p:cNvCxnSpPr>
          <p:nvPr/>
        </p:nvCxnSpPr>
        <p:spPr>
          <a:xfrm>
            <a:off x="8044252" y="3753306"/>
            <a:ext cx="282158" cy="0"/>
          </a:xfrm>
          <a:prstGeom prst="line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758B48A9-4EC3-4D98-85E0-04878CA896E6}"/>
              </a:ext>
            </a:extLst>
          </p:cNvPr>
          <p:cNvSpPr txBox="1"/>
          <p:nvPr/>
        </p:nvSpPr>
        <p:spPr>
          <a:xfrm>
            <a:off x="4147969" y="6237312"/>
            <a:ext cx="324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/>
              <a:t>Courtesy</a:t>
            </a:r>
            <a:r>
              <a:rPr lang="de-AT" dirty="0"/>
              <a:t> Global </a:t>
            </a:r>
            <a:r>
              <a:rPr lang="de-AT" dirty="0" err="1"/>
              <a:t>WebIndex</a:t>
            </a:r>
            <a:r>
              <a:rPr lang="de-AT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991572075"/>
      </p:ext>
    </p:extLst>
  </p:cSld>
  <p:clrMapOvr>
    <a:masterClrMapping/>
  </p:clrMapOvr>
</p:sld>
</file>

<file path=ppt/theme/theme1.xml><?xml version="1.0" encoding="utf-8"?>
<a:theme xmlns:a="http://schemas.openxmlformats.org/drawingml/2006/main" name="rw_basi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-Trands-2018_Basis_rw01" id="{DA6A81E0-3EE9-4FB0-8FF1-E70BFD24CBA8}" vid="{3F7714D4-176C-4D49-959C-4626934CBC6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Global-Trands-2018_Basis_rw01</Template>
  <TotalTime>0</TotalTime>
  <Words>599</Words>
  <Application>Microsoft Office PowerPoint</Application>
  <PresentationFormat>Bildschirmpräsentation (4:3)</PresentationFormat>
  <Paragraphs>122</Paragraphs>
  <Slides>20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rw_basis</vt:lpstr>
      <vt:lpstr>Microsoft Excel-Arbeitsblatt</vt:lpstr>
      <vt:lpstr>PowerPoint-Präsentation</vt:lpstr>
      <vt:lpstr>Reading changes  &gt; and so does the audiece</vt:lpstr>
      <vt:lpstr>More than 1 way to be a reader</vt:lpstr>
      <vt:lpstr>The eco-system of Amazon</vt:lpstr>
      <vt:lpstr>The new universes of ‚platforms‘ e.g. WattPad (Studios)</vt:lpstr>
      <vt:lpstr>The new universes of ‚platforms‘ e.g. WattPad (Studios)</vt:lpstr>
      <vt:lpstr>JK Rowling as a strategic principle</vt:lpstr>
      <vt:lpstr>Amazon Top 25 Selected genres &amp; formats aggregated (June 13, 2019)</vt:lpstr>
      <vt:lpstr>PowerPoint-Präsentation</vt:lpstr>
      <vt:lpstr>From e-books to digital consumer books</vt:lpstr>
      <vt:lpstr>Evidence</vt:lpstr>
      <vt:lpstr>We learn</vt:lpstr>
      <vt:lpstr>But how can we measure ‚digital‘? </vt:lpstr>
      <vt:lpstr>PowerPoint-Präsentation</vt:lpstr>
      <vt:lpstr>The annual  calendar of e-book sales (Germany, Italy, The Netherlands, Spain)</vt:lpstr>
      <vt:lpstr>Comparing sweet spots in pricing across countries</vt:lpstr>
      <vt:lpstr>Life cycle of top 25 e-books: Quick sellers versus long sellers (Germany, Italy)</vt:lpstr>
      <vt:lpstr>Evolution of genre categories in audiobooks (2016 – 1Q2019, Germany, Bookwire)</vt:lpstr>
      <vt:lpstr>Foreign language imports</vt:lpstr>
      <vt:lpstr>www.global-ebook.com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New and Real in Global Publishing.</dc:title>
  <dc:creator>Rüdiger Wischenbart</dc:creator>
  <cp:lastModifiedBy>Rüdiger Wischenbart</cp:lastModifiedBy>
  <cp:revision>60</cp:revision>
  <cp:lastPrinted>2019-06-03T11:53:14Z</cp:lastPrinted>
  <dcterms:created xsi:type="dcterms:W3CDTF">2019-05-23T11:30:09Z</dcterms:created>
  <dcterms:modified xsi:type="dcterms:W3CDTF">2019-06-23T13:54:48Z</dcterms:modified>
</cp:coreProperties>
</file>